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70" r:id="rId9"/>
    <p:sldId id="262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DA198-D3F9-404D-90C2-C47DE94E60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AE787-9257-425D-9D95-85189F6959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42E15-0E0D-42CE-A647-BC8496AD0A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18098-C343-4681-9008-28645C80E3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F6301-2882-4805-84B1-F416102B90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EF31F-7D65-4083-A4CE-7699ECB925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174C8-9B40-4BAC-8698-89D64EEE0F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A1AD3-EFA1-4B1F-93C6-DF328A0263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30161-4623-4C8D-964A-7285B72A9F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D5824-073C-4C99-BEEA-A45ABA666E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0E335-F740-462E-80C4-8B9C36D84B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EB9F69-51C2-4DD3-8730-5CB43FDD168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4953000"/>
            <a:ext cx="91440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400"/>
              <a:t>The year is 1820.  The debate over statehood for Missouri is</a:t>
            </a:r>
          </a:p>
          <a:p>
            <a:r>
              <a:rPr lang="en-US" sz="2400"/>
              <a:t>getting hotter day by day.  To complicate matters, Maine has just </a:t>
            </a:r>
          </a:p>
          <a:p>
            <a:r>
              <a:rPr lang="en-US" sz="2400"/>
              <a:t>applied for admission to the union as well.  Your job is to find a </a:t>
            </a:r>
          </a:p>
          <a:p>
            <a:r>
              <a:rPr lang="en-US" sz="2400"/>
              <a:t>way to settle this controversy that is acceptable to both the North</a:t>
            </a:r>
          </a:p>
          <a:p>
            <a:r>
              <a:rPr lang="en-US" sz="2400"/>
              <a:t>and the South.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533400"/>
            <a:ext cx="3733800" cy="274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 dirty="0"/>
              <a:t>North’s Position: </a:t>
            </a:r>
          </a:p>
          <a:p>
            <a:pPr marL="342900" indent="-342900">
              <a:buFontTx/>
              <a:buAutoNum type="arabicParenR"/>
            </a:pPr>
            <a:r>
              <a:rPr lang="en-US" sz="2200" dirty="0"/>
              <a:t>statehood for Missouri &amp;</a:t>
            </a:r>
          </a:p>
          <a:p>
            <a:pPr marL="342900" indent="-342900"/>
            <a:r>
              <a:rPr lang="en-US" sz="2200" dirty="0"/>
              <a:t> Maine as free state</a:t>
            </a:r>
          </a:p>
          <a:p>
            <a:pPr marL="342900" indent="-342900"/>
            <a:r>
              <a:rPr lang="en-US" sz="2200" dirty="0"/>
              <a:t>2) Do not want slavery to </a:t>
            </a:r>
          </a:p>
          <a:p>
            <a:pPr marL="342900" indent="-342900"/>
            <a:r>
              <a:rPr lang="en-US" sz="2200" dirty="0"/>
              <a:t>expand in Louisiana Territory</a:t>
            </a:r>
          </a:p>
          <a:p>
            <a:pPr marL="342900" indent="-342900"/>
            <a:r>
              <a:rPr lang="en-US" sz="2200" dirty="0"/>
              <a:t>3) Oppose any solution that </a:t>
            </a:r>
          </a:p>
          <a:p>
            <a:pPr marL="342900" indent="-342900"/>
            <a:r>
              <a:rPr lang="en-US" sz="2200" dirty="0"/>
              <a:t>makes more slave states </a:t>
            </a:r>
          </a:p>
          <a:p>
            <a:pPr marL="342900" indent="-342900"/>
            <a:r>
              <a:rPr lang="en-US" sz="2200" dirty="0"/>
              <a:t>than free states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5410200" y="0"/>
            <a:ext cx="3733800" cy="274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/>
              <a:t>South’s Position: </a:t>
            </a:r>
          </a:p>
          <a:p>
            <a:pPr marL="342900" indent="-342900">
              <a:buFontTx/>
              <a:buAutoNum type="arabicParenR"/>
            </a:pPr>
            <a:r>
              <a:rPr lang="en-US" sz="2200"/>
              <a:t>statehood for Missouri as</a:t>
            </a:r>
          </a:p>
          <a:p>
            <a:pPr marL="342900" indent="-342900"/>
            <a:r>
              <a:rPr lang="en-US" sz="2200"/>
              <a:t>a slave state</a:t>
            </a:r>
          </a:p>
          <a:p>
            <a:pPr marL="342900" indent="-342900"/>
            <a:r>
              <a:rPr lang="en-US" sz="2200"/>
              <a:t>2) Slaveholders have the </a:t>
            </a:r>
          </a:p>
          <a:p>
            <a:pPr marL="342900" indent="-342900"/>
            <a:r>
              <a:rPr lang="en-US" sz="2200"/>
              <a:t>right to settle any new terr.</a:t>
            </a:r>
          </a:p>
          <a:p>
            <a:pPr marL="342900" indent="-342900"/>
            <a:r>
              <a:rPr lang="en-US" sz="2200"/>
              <a:t>3) Oppose any solution that </a:t>
            </a:r>
          </a:p>
          <a:p>
            <a:pPr marL="342900" indent="-342900"/>
            <a:r>
              <a:rPr lang="en-US" sz="2200"/>
              <a:t>makes more free states than </a:t>
            </a:r>
          </a:p>
          <a:p>
            <a:pPr marL="342900" indent="-342900"/>
            <a:r>
              <a:rPr lang="en-US" sz="2200"/>
              <a:t>slave states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3" grpId="1" animBg="1"/>
      <p:bldP spid="2054" grpId="0" animBg="1"/>
      <p:bldP spid="2054" grpId="1" animBg="1"/>
      <p:bldP spid="2055" grpId="0" animBg="1"/>
      <p:bldP spid="205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7315200" cy="5334000"/>
          </a:xfrm>
          <a:prstGeom prst="rect">
            <a:avLst/>
          </a:prstGeom>
          <a:noFill/>
        </p:spPr>
      </p:pic>
      <p:pic>
        <p:nvPicPr>
          <p:cNvPr id="10245" name="Picture 5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79675" cy="3657600"/>
          </a:xfrm>
          <a:prstGeom prst="rect">
            <a:avLst/>
          </a:prstGeom>
          <a:noFill/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3733800"/>
            <a:ext cx="3810000" cy="312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/>
              <a:t>North’s Position: </a:t>
            </a:r>
          </a:p>
          <a:p>
            <a:pPr marL="342900" indent="-342900">
              <a:buFontTx/>
              <a:buAutoNum type="arabicParenR"/>
            </a:pPr>
            <a:r>
              <a:rPr lang="en-US" sz="2000" b="1"/>
              <a:t>Constitution does not limit</a:t>
            </a:r>
          </a:p>
          <a:p>
            <a:pPr marL="342900" indent="-342900"/>
            <a:r>
              <a:rPr lang="en-US" sz="2000" b="1"/>
              <a:t>Citizenship to white people.</a:t>
            </a:r>
          </a:p>
          <a:p>
            <a:pPr marL="342900" indent="-342900"/>
            <a:r>
              <a:rPr lang="en-US" sz="2000" b="1"/>
              <a:t>Blacks have legal rights.</a:t>
            </a:r>
          </a:p>
          <a:p>
            <a:pPr marL="342900" indent="-342900"/>
            <a:r>
              <a:rPr lang="en-US" sz="2000" b="1"/>
              <a:t>2) By taking Scott to free</a:t>
            </a:r>
          </a:p>
          <a:p>
            <a:pPr marL="342900" indent="-342900"/>
            <a:r>
              <a:rPr lang="en-US" sz="2000" b="1"/>
              <a:t>territory, his owner gave up</a:t>
            </a:r>
          </a:p>
          <a:p>
            <a:pPr marL="342900" indent="-342900"/>
            <a:r>
              <a:rPr lang="en-US" sz="2000" b="1"/>
              <a:t>his right to treat Scott as a </a:t>
            </a:r>
          </a:p>
          <a:p>
            <a:pPr marL="342900" indent="-342900"/>
            <a:r>
              <a:rPr lang="en-US" sz="2000" b="1"/>
              <a:t>slave</a:t>
            </a:r>
          </a:p>
          <a:p>
            <a:pPr marL="342900" indent="-342900"/>
            <a:r>
              <a:rPr lang="en-US" sz="2000" b="1"/>
              <a:t>3) Congress can make laws </a:t>
            </a:r>
          </a:p>
          <a:p>
            <a:pPr marL="342900" indent="-342900"/>
            <a:r>
              <a:rPr lang="en-US" sz="2000" b="1"/>
              <a:t>banning slavery in territories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5257800" y="3352800"/>
            <a:ext cx="3886200" cy="3505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/>
              <a:t>South’s Position: </a:t>
            </a:r>
          </a:p>
          <a:p>
            <a:pPr marL="342900" indent="-342900">
              <a:buFontTx/>
              <a:buAutoNum type="arabicParenR"/>
            </a:pPr>
            <a:r>
              <a:rPr lang="en-US" b="1"/>
              <a:t>Scott was born a slave, not</a:t>
            </a:r>
          </a:p>
          <a:p>
            <a:pPr marL="342900" indent="-342900"/>
            <a:r>
              <a:rPr lang="en-US" b="1"/>
              <a:t>a citizen, and has no right to sue</a:t>
            </a:r>
          </a:p>
          <a:p>
            <a:pPr marL="342900" indent="-342900"/>
            <a:r>
              <a:rPr lang="en-US" b="1"/>
              <a:t>2) Scott returned to Missouri</a:t>
            </a:r>
          </a:p>
          <a:p>
            <a:pPr marL="342900" indent="-342900"/>
            <a:r>
              <a:rPr lang="en-US" b="1"/>
              <a:t>with his owner as a slave and </a:t>
            </a:r>
          </a:p>
          <a:p>
            <a:pPr marL="342900" indent="-342900"/>
            <a:r>
              <a:rPr lang="en-US" b="1"/>
              <a:t>should continue to be treated</a:t>
            </a:r>
          </a:p>
          <a:p>
            <a:pPr marL="342900" indent="-342900"/>
            <a:r>
              <a:rPr lang="en-US" b="1"/>
              <a:t>as a slave </a:t>
            </a:r>
          </a:p>
          <a:p>
            <a:pPr marL="342900" indent="-342900"/>
            <a:r>
              <a:rPr lang="en-US" b="1"/>
              <a:t>3) Under the Constitution, </a:t>
            </a:r>
          </a:p>
          <a:p>
            <a:pPr marL="342900" indent="-342900"/>
            <a:r>
              <a:rPr lang="en-US" b="1"/>
              <a:t>Congress cannot make laws</a:t>
            </a:r>
          </a:p>
          <a:p>
            <a:pPr marL="342900" indent="-342900"/>
            <a:r>
              <a:rPr lang="en-US" b="1"/>
              <a:t>that deny people the use of </a:t>
            </a:r>
          </a:p>
          <a:p>
            <a:pPr marL="342900" indent="-342900"/>
            <a:r>
              <a:rPr lang="en-US" b="1"/>
              <a:t>their property (including slaves)</a:t>
            </a:r>
          </a:p>
          <a:p>
            <a:pPr marL="342900" indent="-342900"/>
            <a:r>
              <a:rPr lang="en-US" b="1"/>
              <a:t>anywhere, including territories.</a:t>
            </a:r>
          </a:p>
          <a:p>
            <a:pPr marL="342900" indent="-342900"/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02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7315200" cy="5334000"/>
          </a:xfrm>
          <a:prstGeom prst="rect">
            <a:avLst/>
          </a:prstGeom>
          <a:noFill/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5029200"/>
            <a:ext cx="91440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/>
              <a:t>Address these questions:</a:t>
            </a:r>
          </a:p>
          <a:p>
            <a:pPr marL="342900" indent="-342900"/>
            <a:r>
              <a:rPr lang="en-US" sz="2200"/>
              <a:t>1) Is Dred Scott a citizen with the right to sue in a federal court?</a:t>
            </a:r>
          </a:p>
          <a:p>
            <a:pPr marL="342900" indent="-342900"/>
            <a:r>
              <a:rPr lang="en-US" sz="2200"/>
              <a:t>2) Did Scott’s visit to a free territory make him a free man?</a:t>
            </a:r>
          </a:p>
          <a:p>
            <a:pPr marL="342900" indent="-342900"/>
            <a:r>
              <a:rPr lang="en-US" sz="2200"/>
              <a:t>3) Should Congress be able to ban slavery in the territories?</a:t>
            </a:r>
          </a:p>
          <a:p>
            <a:pPr marL="342900" indent="-342900"/>
            <a:endParaRPr lang="en-US" sz="2200"/>
          </a:p>
        </p:txBody>
      </p:sp>
      <p:pic>
        <p:nvPicPr>
          <p:cNvPr id="11270" name="Picture 6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79675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6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5257800"/>
            <a:ext cx="91440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400" dirty="0"/>
              <a:t>The year is 1860.  Lincoln has just been elected president.  The </a:t>
            </a:r>
          </a:p>
          <a:p>
            <a:r>
              <a:rPr lang="en-US" sz="2400" dirty="0"/>
              <a:t>slave states are talking about secession (leaving the union).  </a:t>
            </a:r>
          </a:p>
          <a:p>
            <a:r>
              <a:rPr lang="en-US" sz="2400" dirty="0"/>
              <a:t>Your job is </a:t>
            </a:r>
            <a:r>
              <a:rPr lang="en-US" sz="2400" dirty="0" smtClean="0"/>
              <a:t>to </a:t>
            </a:r>
            <a:r>
              <a:rPr lang="en-US" sz="2400" dirty="0"/>
              <a:t>find some compromise on slavery that will prevent </a:t>
            </a:r>
          </a:p>
          <a:p>
            <a:r>
              <a:rPr lang="en-US" sz="2400" dirty="0"/>
              <a:t>the Civil War.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4876800"/>
          </a:xfrm>
          <a:prstGeom prst="rect">
            <a:avLst/>
          </a:prstGeom>
          <a:noFill/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0"/>
            <a:ext cx="3733800" cy="274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 dirty="0"/>
              <a:t>North’s Position: </a:t>
            </a:r>
          </a:p>
          <a:p>
            <a:pPr marL="342900" indent="-342900">
              <a:buFontTx/>
              <a:buAutoNum type="arabicParenR"/>
            </a:pPr>
            <a:r>
              <a:rPr lang="en-US" sz="2200" dirty="0"/>
              <a:t>Slavery is immoral and </a:t>
            </a:r>
          </a:p>
          <a:p>
            <a:pPr marL="342900" indent="-342900"/>
            <a:r>
              <a:rPr lang="en-US" sz="2200" dirty="0"/>
              <a:t>should not be allowed to </a:t>
            </a:r>
          </a:p>
          <a:p>
            <a:pPr marL="342900" indent="-342900"/>
            <a:r>
              <a:rPr lang="en-US" sz="2200" dirty="0"/>
              <a:t>expand</a:t>
            </a:r>
          </a:p>
          <a:p>
            <a:pPr marL="342900" indent="-342900"/>
            <a:r>
              <a:rPr lang="en-US" sz="2200" dirty="0"/>
              <a:t>2) Secession is illegal.</a:t>
            </a:r>
          </a:p>
          <a:p>
            <a:pPr marL="342900" indent="-342900"/>
            <a:r>
              <a:rPr lang="en-US" sz="2200" dirty="0"/>
              <a:t>3) The Union must be </a:t>
            </a:r>
          </a:p>
          <a:p>
            <a:pPr marL="342900" indent="-342900"/>
            <a:r>
              <a:rPr lang="en-US" sz="2200" dirty="0"/>
              <a:t>preserved; we will fight to </a:t>
            </a:r>
          </a:p>
          <a:p>
            <a:pPr marL="342900" indent="-342900"/>
            <a:r>
              <a:rPr lang="en-US" sz="2200" dirty="0"/>
              <a:t>keep it together.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5410200" y="1905000"/>
            <a:ext cx="3733800" cy="274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 dirty="0"/>
              <a:t>South’s Position: </a:t>
            </a:r>
          </a:p>
          <a:p>
            <a:pPr marL="342900" indent="-342900">
              <a:buFontTx/>
              <a:buAutoNum type="arabicParenR"/>
            </a:pPr>
            <a:r>
              <a:rPr lang="en-US" sz="2000" b="1" dirty="0"/>
              <a:t>Slavery is moral and </a:t>
            </a:r>
          </a:p>
          <a:p>
            <a:pPr marL="342900" indent="-342900"/>
            <a:r>
              <a:rPr lang="en-US" sz="2000" b="1" dirty="0"/>
              <a:t>should be allowed to expand</a:t>
            </a:r>
          </a:p>
          <a:p>
            <a:pPr marL="342900" indent="-342900"/>
            <a:r>
              <a:rPr lang="en-US" sz="2000" b="1" dirty="0"/>
              <a:t>2) A state enters the union by</a:t>
            </a:r>
          </a:p>
          <a:p>
            <a:pPr marL="342900" indent="-342900"/>
            <a:r>
              <a:rPr lang="en-US" sz="2000" b="1" dirty="0"/>
              <a:t>its own free will and may </a:t>
            </a:r>
          </a:p>
          <a:p>
            <a:pPr marL="342900" indent="-342900"/>
            <a:r>
              <a:rPr lang="en-US" sz="2000" b="1" dirty="0"/>
              <a:t>secede if it so chooses.</a:t>
            </a:r>
          </a:p>
          <a:p>
            <a:pPr marL="342900" indent="-342900"/>
            <a:r>
              <a:rPr lang="en-US" sz="2000" b="1" dirty="0"/>
              <a:t>3) The South’s way of life </a:t>
            </a:r>
          </a:p>
          <a:p>
            <a:pPr marL="342900" indent="-342900"/>
            <a:r>
              <a:rPr lang="en-US" sz="2000" b="1" dirty="0"/>
              <a:t>must be preserved; we will </a:t>
            </a:r>
          </a:p>
          <a:p>
            <a:pPr marL="342900" indent="-342900"/>
            <a:r>
              <a:rPr lang="en-US" sz="2000" b="1" dirty="0"/>
              <a:t>secede if our we lose rights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4724400"/>
            <a:ext cx="9144000" cy="213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/>
              <a:t>Address these questions:</a:t>
            </a:r>
          </a:p>
          <a:p>
            <a:pPr marL="342900" indent="-342900"/>
            <a:r>
              <a:rPr lang="en-US" sz="2200"/>
              <a:t>1) What should be done about slavery where it already exists?</a:t>
            </a:r>
          </a:p>
          <a:p>
            <a:pPr marL="342900" indent="-342900"/>
            <a:r>
              <a:rPr lang="en-US" sz="2200"/>
              <a:t>2) What should be done about slavery in the territories?</a:t>
            </a:r>
          </a:p>
          <a:p>
            <a:pPr marL="342900" indent="-342900"/>
            <a:r>
              <a:rPr lang="en-US" sz="2200"/>
              <a:t>3) What should be done about fugitive slaves?</a:t>
            </a:r>
          </a:p>
          <a:p>
            <a:pPr marL="342900" indent="-342900"/>
            <a:r>
              <a:rPr lang="en-US" sz="2200"/>
              <a:t>4) What should the federal government do if a state decides to secede?</a:t>
            </a:r>
          </a:p>
          <a:p>
            <a:pPr marL="342900" indent="-342900"/>
            <a:endParaRPr lang="en-US"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1" grpId="1" animBg="1"/>
      <p:bldP spid="14342" grpId="0" animBg="1"/>
      <p:bldP spid="14342" grpId="1" animBg="1"/>
      <p:bldP spid="143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81600"/>
          </a:xfrm>
          <a:prstGeom prst="rect">
            <a:avLst/>
          </a:prstGeom>
          <a:noFill/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4953000"/>
            <a:ext cx="91440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/>
              <a:t>What really happened:</a:t>
            </a:r>
          </a:p>
          <a:p>
            <a:pPr marL="342900" indent="-342900">
              <a:buFontTx/>
              <a:buAutoNum type="arabicParenR"/>
            </a:pPr>
            <a:r>
              <a:rPr lang="en-US" sz="2000" b="1"/>
              <a:t>Lincoln would not allow slavery to expand any further.</a:t>
            </a:r>
          </a:p>
          <a:p>
            <a:pPr marL="342900" indent="-342900"/>
            <a:r>
              <a:rPr lang="en-US" sz="2000" b="1"/>
              <a:t>2) South Carolina seceded from the Union followed by 10 other states.</a:t>
            </a:r>
          </a:p>
          <a:p>
            <a:pPr marL="342900" indent="-342900"/>
            <a:r>
              <a:rPr lang="en-US" sz="2000" b="1"/>
              <a:t>3) Lincoln said he would keep the Union together at all costs.</a:t>
            </a:r>
          </a:p>
          <a:p>
            <a:pPr marL="342900" indent="-342900"/>
            <a:r>
              <a:rPr lang="en-US" sz="2000" b="1"/>
              <a:t>4) Rebels opened fire on Ft. Sumter beginning the Civil War.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953000"/>
            <a:ext cx="91440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/>
              <a:t>Address these questions:</a:t>
            </a:r>
          </a:p>
          <a:p>
            <a:pPr marL="342900" indent="-342900">
              <a:buFontTx/>
              <a:buAutoNum type="arabicParenR"/>
            </a:pPr>
            <a:r>
              <a:rPr lang="en-US" sz="2000" b="1"/>
              <a:t>Should Missouri be admitted to the union as a slave state, free state, </a:t>
            </a:r>
          </a:p>
          <a:p>
            <a:pPr marL="342900" indent="-342900"/>
            <a:r>
              <a:rPr lang="en-US" sz="2000" b="1"/>
              <a:t>or not at all?</a:t>
            </a:r>
          </a:p>
          <a:p>
            <a:pPr marL="342900" indent="-342900"/>
            <a:r>
              <a:rPr lang="en-US" sz="2000" b="1"/>
              <a:t>2) What stand, if any, should Congress take on the spread of slavery</a:t>
            </a:r>
          </a:p>
          <a:p>
            <a:pPr marL="342900" indent="-342900"/>
            <a:r>
              <a:rPr lang="en-US" sz="2000" b="1"/>
              <a:t>across the Louisiana territory?</a:t>
            </a:r>
          </a:p>
          <a:p>
            <a:pPr marL="342900" indent="-342900"/>
            <a:r>
              <a:rPr lang="en-US" sz="2000" b="1"/>
              <a:t>3) What should Congress do about Maine’s request for statehood?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07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4953000"/>
            <a:ext cx="91440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/>
              <a:t>What really happened:</a:t>
            </a:r>
          </a:p>
          <a:p>
            <a:pPr marL="342900" indent="-342900">
              <a:buFontTx/>
              <a:buAutoNum type="arabicParenR"/>
            </a:pPr>
            <a:r>
              <a:rPr lang="en-US" sz="2000" b="1"/>
              <a:t>Missouri was admitted as a slave state</a:t>
            </a:r>
          </a:p>
          <a:p>
            <a:pPr marL="342900" indent="-342900"/>
            <a:r>
              <a:rPr lang="en-US" sz="2000" b="1"/>
              <a:t>2) Maine was admitted as a free state</a:t>
            </a:r>
          </a:p>
          <a:p>
            <a:pPr marL="342900" indent="-342900"/>
            <a:r>
              <a:rPr lang="en-US" sz="2000" b="1"/>
              <a:t>3) Slavery would be banned north of the 36 30 line of latitude except in </a:t>
            </a:r>
          </a:p>
          <a:p>
            <a:pPr marL="342900" indent="-342900"/>
            <a:r>
              <a:rPr lang="en-US" sz="2000" b="1"/>
              <a:t>Missouri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410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10200"/>
          </a:xfrm>
          <a:prstGeom prst="rect">
            <a:avLst/>
          </a:prstGeom>
          <a:noFill/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4953000"/>
            <a:ext cx="91440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400"/>
              <a:t>The year is 1850.  The state count stands at 15 free and 15 slave</a:t>
            </a:r>
          </a:p>
          <a:p>
            <a:r>
              <a:rPr lang="en-US" sz="2400"/>
              <a:t>states. California has applied for statehood.  The United States has</a:t>
            </a:r>
          </a:p>
          <a:p>
            <a:r>
              <a:rPr lang="en-US" sz="2400"/>
              <a:t>just recently added the Mexican Cession after the Mexican War.</a:t>
            </a:r>
          </a:p>
          <a:p>
            <a:r>
              <a:rPr lang="en-US" sz="2400"/>
              <a:t>your job is to find a way to settle this controversy that is acceptable</a:t>
            </a:r>
          </a:p>
          <a:p>
            <a:r>
              <a:rPr lang="en-US" sz="2400"/>
              <a:t>to both the North and the South.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3886200"/>
            <a:ext cx="38100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/>
              <a:t>North’s Position: </a:t>
            </a:r>
          </a:p>
          <a:p>
            <a:pPr marL="342900" indent="-342900">
              <a:buFontTx/>
              <a:buAutoNum type="arabicParenR"/>
            </a:pPr>
            <a:r>
              <a:rPr lang="en-US" sz="2200"/>
              <a:t>statehood for California as</a:t>
            </a:r>
          </a:p>
          <a:p>
            <a:pPr marL="342900" indent="-342900"/>
            <a:r>
              <a:rPr lang="en-US" sz="2200"/>
              <a:t> free state</a:t>
            </a:r>
          </a:p>
          <a:p>
            <a:pPr marL="342900" indent="-342900"/>
            <a:r>
              <a:rPr lang="en-US" sz="2200"/>
              <a:t>2) Ban slavery in New Mexico</a:t>
            </a:r>
          </a:p>
          <a:p>
            <a:pPr marL="342900" indent="-342900"/>
            <a:r>
              <a:rPr lang="en-US" sz="2200"/>
              <a:t>and Utah Territories</a:t>
            </a:r>
          </a:p>
          <a:p>
            <a:pPr marL="342900" indent="-342900"/>
            <a:r>
              <a:rPr lang="en-US" sz="2200"/>
              <a:t>3) End to slavery in D.C.</a:t>
            </a:r>
          </a:p>
          <a:p>
            <a:pPr marL="342900" indent="-342900"/>
            <a:r>
              <a:rPr lang="en-US" sz="2200"/>
              <a:t>4) Oppose any fugitive slave </a:t>
            </a:r>
          </a:p>
          <a:p>
            <a:pPr marL="342900" indent="-342900"/>
            <a:r>
              <a:rPr lang="en-US" sz="2200"/>
              <a:t>law that would endanger </a:t>
            </a:r>
          </a:p>
          <a:p>
            <a:pPr marL="342900" indent="-342900"/>
            <a:r>
              <a:rPr lang="en-US" sz="2200"/>
              <a:t>runaways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5257800" y="3505200"/>
            <a:ext cx="3886200" cy="3352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/>
              <a:t>South’s Position: </a:t>
            </a:r>
          </a:p>
          <a:p>
            <a:pPr marL="342900" indent="-342900">
              <a:buFontTx/>
              <a:buAutoNum type="arabicParenR"/>
            </a:pPr>
            <a:r>
              <a:rPr lang="en-US" sz="2200"/>
              <a:t>Reluctant to add Calif. </a:t>
            </a:r>
          </a:p>
          <a:p>
            <a:pPr marL="342900" indent="-342900"/>
            <a:r>
              <a:rPr lang="en-US" sz="2200"/>
              <a:t>unless other territories are </a:t>
            </a:r>
          </a:p>
          <a:p>
            <a:pPr marL="342900" indent="-342900"/>
            <a:r>
              <a:rPr lang="en-US" sz="2200"/>
              <a:t>open to slavery</a:t>
            </a:r>
          </a:p>
          <a:p>
            <a:pPr marL="342900" indent="-342900"/>
            <a:r>
              <a:rPr lang="en-US" sz="2200"/>
              <a:t>2) Slavery must be allowed in</a:t>
            </a:r>
          </a:p>
          <a:p>
            <a:pPr marL="342900" indent="-342900"/>
            <a:r>
              <a:rPr lang="en-US" sz="2200"/>
              <a:t>Utah &amp; New Mexico territories</a:t>
            </a:r>
          </a:p>
          <a:p>
            <a:pPr marL="342900" indent="-342900"/>
            <a:r>
              <a:rPr lang="en-US" sz="2200"/>
              <a:t>3) Continue to allow slavery </a:t>
            </a:r>
          </a:p>
          <a:p>
            <a:pPr marL="342900" indent="-342900"/>
            <a:r>
              <a:rPr lang="en-US" sz="2200"/>
              <a:t>Where it already exists</a:t>
            </a:r>
          </a:p>
          <a:p>
            <a:pPr marL="342900" indent="-342900"/>
            <a:r>
              <a:rPr lang="en-US" sz="2200"/>
              <a:t>4) Strong fugitive slave law to </a:t>
            </a:r>
          </a:p>
          <a:p>
            <a:pPr marL="342900" indent="-342900"/>
            <a:r>
              <a:rPr lang="en-US" sz="2200"/>
              <a:t>Help track down runaways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  <p:bldP spid="61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724400"/>
            <a:ext cx="9144000" cy="213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/>
              <a:t>Address these questions:</a:t>
            </a:r>
          </a:p>
          <a:p>
            <a:pPr marL="342900" indent="-342900"/>
            <a:r>
              <a:rPr lang="en-US" sz="2000" b="1"/>
              <a:t>1) Should California be admitted to the union as a free or slave state?</a:t>
            </a:r>
          </a:p>
          <a:p>
            <a:pPr marL="342900" indent="-342900"/>
            <a:r>
              <a:rPr lang="en-US" sz="2000" b="1"/>
              <a:t>2) What stand, if any, should Congress take on the future of slavery in New</a:t>
            </a:r>
          </a:p>
          <a:p>
            <a:pPr marL="342900" indent="-342900"/>
            <a:r>
              <a:rPr lang="en-US" sz="2000" b="1"/>
              <a:t>Mexico and Utah territories?</a:t>
            </a:r>
          </a:p>
          <a:p>
            <a:pPr marL="342900" indent="-342900"/>
            <a:r>
              <a:rPr lang="en-US" sz="2000" b="1"/>
              <a:t>3) What, if anything, should be done about slavery in Washington D.C.?</a:t>
            </a:r>
          </a:p>
          <a:p>
            <a:pPr marL="342900" indent="-342900"/>
            <a:r>
              <a:rPr lang="en-US" sz="2000" b="1"/>
              <a:t>4) Should Congress pass a strong new fugitive slave law?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4953000"/>
            <a:ext cx="91440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/>
            <a:r>
              <a:rPr lang="en-US" sz="2400"/>
              <a:t>What really happened:</a:t>
            </a:r>
          </a:p>
          <a:p>
            <a:pPr marL="342900" indent="-342900">
              <a:buFontTx/>
              <a:buAutoNum type="arabicParenR"/>
            </a:pPr>
            <a:r>
              <a:rPr lang="en-US" sz="2000" b="1"/>
              <a:t>California admitted as a free state</a:t>
            </a:r>
          </a:p>
          <a:p>
            <a:pPr marL="342900" indent="-342900"/>
            <a:r>
              <a:rPr lang="en-US" sz="2000" b="1"/>
              <a:t>2) New Mexico &amp; Utah territories opened to slavery</a:t>
            </a:r>
          </a:p>
          <a:p>
            <a:pPr marL="342900" indent="-342900"/>
            <a:r>
              <a:rPr lang="en-US" sz="2000" b="1"/>
              <a:t>3) Slave trade banned in Washington D.C.</a:t>
            </a:r>
          </a:p>
          <a:p>
            <a:pPr marL="342900" indent="-342900"/>
            <a:r>
              <a:rPr lang="en-US" sz="2000" b="1"/>
              <a:t>4) Strict fugitive slave law passed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1470025"/>
          </a:xfrm>
        </p:spPr>
        <p:txBody>
          <a:bodyPr/>
          <a:lstStyle/>
          <a:p>
            <a:r>
              <a:rPr lang="en-US" dirty="0" smtClean="0"/>
              <a:t>Attention!!!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209800"/>
            <a:ext cx="6400800" cy="1752600"/>
          </a:xfrm>
        </p:spPr>
        <p:txBody>
          <a:bodyPr/>
          <a:lstStyle/>
          <a:p>
            <a:r>
              <a:rPr lang="en-US" sz="4000" dirty="0" smtClean="0"/>
              <a:t>Page 6 has the Election of 1860 twice. The top part (part IV) should be </a:t>
            </a:r>
            <a:r>
              <a:rPr lang="en-US" sz="4000" dirty="0" err="1" smtClean="0"/>
              <a:t>Dred</a:t>
            </a:r>
            <a:r>
              <a:rPr lang="en-US" sz="4000" dirty="0" smtClean="0"/>
              <a:t> Scott </a:t>
            </a:r>
            <a:r>
              <a:rPr lang="en-US" sz="4000" dirty="0" err="1" smtClean="0"/>
              <a:t>vs</a:t>
            </a:r>
            <a:r>
              <a:rPr lang="en-US" sz="4000" dirty="0" smtClean="0"/>
              <a:t> Sanford. </a:t>
            </a:r>
            <a:endParaRPr lang="en-US" sz="4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7315200" cy="5334000"/>
          </a:xfrm>
          <a:prstGeom prst="rect">
            <a:avLst/>
          </a:prstGeom>
          <a:noFill/>
        </p:spPr>
      </p:pic>
      <p:pic>
        <p:nvPicPr>
          <p:cNvPr id="8198" name="Picture 6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79675" cy="3657600"/>
          </a:xfrm>
          <a:prstGeom prst="rect">
            <a:avLst/>
          </a:prstGeom>
          <a:noFill/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4953000"/>
            <a:ext cx="91440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400"/>
              <a:t>The year is 1857.  The Supreme Court is considering the case of</a:t>
            </a:r>
          </a:p>
          <a:p>
            <a:r>
              <a:rPr lang="en-US" sz="2400"/>
              <a:t>Dred Scott, a slave who is suing for his freedom.  Scott had </a:t>
            </a:r>
          </a:p>
          <a:p>
            <a:r>
              <a:rPr lang="en-US" sz="2400"/>
              <a:t>traveled with his owner to Wisconsin Territory.  Now Scott was</a:t>
            </a:r>
          </a:p>
          <a:p>
            <a:r>
              <a:rPr lang="en-US" sz="2400"/>
              <a:t>arguing that because the Missouri Compromise banned slavery in </a:t>
            </a:r>
          </a:p>
          <a:p>
            <a:r>
              <a:rPr lang="en-US" sz="2400"/>
              <a:t>Wisconsin, his time in that free territory had made him a free man.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2766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Dred</a:t>
            </a:r>
            <a:r>
              <a:rPr lang="en-US" b="1" u="sng" dirty="0" smtClean="0"/>
              <a:t> Scott </a:t>
            </a:r>
            <a:r>
              <a:rPr lang="en-US" b="1" u="sng" dirty="0" err="1" smtClean="0"/>
              <a:t>vs</a:t>
            </a:r>
            <a:r>
              <a:rPr lang="en-US" b="1" u="sng" dirty="0" smtClean="0"/>
              <a:t> Sanford</a:t>
            </a:r>
          </a:p>
          <a:p>
            <a:r>
              <a:rPr lang="en-US" b="1" dirty="0" smtClean="0"/>
              <a:t>Write this on your notes pages!!!!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199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973</Words>
  <Application>Microsoft Office PowerPoint</Application>
  <PresentationFormat>On-screen Show (4:3)</PresentationFormat>
  <Paragraphs>133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Attention!!! 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Frisco ISD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Frisco ISD</dc:creator>
  <cp:lastModifiedBy>Frisco ISD</cp:lastModifiedBy>
  <cp:revision>47</cp:revision>
  <dcterms:created xsi:type="dcterms:W3CDTF">2009-04-02T13:05:40Z</dcterms:created>
  <dcterms:modified xsi:type="dcterms:W3CDTF">2014-03-27T17:16:52Z</dcterms:modified>
</cp:coreProperties>
</file>