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C7B5-4EE8-48DE-8AE8-2CD12B927C0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44AD-9F7A-4376-8AA2-7B6A9B72E4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C7B5-4EE8-48DE-8AE8-2CD12B927C0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44AD-9F7A-4376-8AA2-7B6A9B72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C7B5-4EE8-48DE-8AE8-2CD12B927C0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44AD-9F7A-4376-8AA2-7B6A9B72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C7B5-4EE8-48DE-8AE8-2CD12B927C0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44AD-9F7A-4376-8AA2-7B6A9B72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C7B5-4EE8-48DE-8AE8-2CD12B927C0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44AD-9F7A-4376-8AA2-7B6A9B72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C7B5-4EE8-48DE-8AE8-2CD12B927C0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44AD-9F7A-4376-8AA2-7B6A9B72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C7B5-4EE8-48DE-8AE8-2CD12B927C0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44AD-9F7A-4376-8AA2-7B6A9B72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C7B5-4EE8-48DE-8AE8-2CD12B927C0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44AD-9F7A-4376-8AA2-7B6A9B72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C7B5-4EE8-48DE-8AE8-2CD12B927C0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44AD-9F7A-4376-8AA2-7B6A9B72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C7B5-4EE8-48DE-8AE8-2CD12B927C0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44AD-9F7A-4376-8AA2-7B6A9B72E4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32DC7B5-4EE8-48DE-8AE8-2CD12B927C0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0B44AD-9F7A-4376-8AA2-7B6A9B72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32DC7B5-4EE8-48DE-8AE8-2CD12B927C0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0B44AD-9F7A-4376-8AA2-7B6A9B72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652338">
            <a:off x="715197" y="1111204"/>
            <a:ext cx="6959840" cy="34210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899144"/>
              </a:avLst>
            </a:prstTxWarp>
            <a:spAutoFit/>
          </a:bodyPr>
          <a:lstStyle/>
          <a:p>
            <a:pPr algn="ctr"/>
            <a:r>
              <a:rPr lang="en-US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Reconstruction</a:t>
            </a:r>
            <a:endParaRPr lang="en-US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5362" name="Picture 2" descr="http://t3.gstatic.com/images?q=tbn:ANd9GcRWGLVfD8Q1dMHO-HOdEtO5YNFQ_VYXJA6heAQry_2xFZzngAUf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0"/>
            <a:ext cx="41148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71800" y="2133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period (1865-1877) during which the states that had seceded to the Confederacy were controlled by the federal government before being readmitted to the Union.</a:t>
            </a:r>
            <a:endParaRPr lang="en-US" dirty="0"/>
          </a:p>
        </p:txBody>
      </p:sp>
      <p:pic>
        <p:nvPicPr>
          <p:cNvPr id="15364" name="Picture 4" descr="http://t1.gstatic.com/images?q=tbn:ANd9GcS9Y9gvP3gboodOHoNlByCxmguIUK6FG3ArDmqDEYsejYtQIhf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57600"/>
            <a:ext cx="2057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Homestead 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710467">
            <a:off x="376672" y="2042641"/>
            <a:ext cx="24592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smtClean="0">
                <a:solidFill>
                  <a:srgbClr val="FF0000"/>
                </a:solidFill>
              </a:rPr>
              <a:t>1. Granted adult heads of families </a:t>
            </a:r>
            <a:r>
              <a:rPr lang="en-US" u="sng" dirty="0" smtClean="0">
                <a:solidFill>
                  <a:srgbClr val="FF0000"/>
                </a:solidFill>
              </a:rPr>
              <a:t>160 acres </a:t>
            </a:r>
            <a:r>
              <a:rPr lang="en-US" dirty="0" smtClean="0">
                <a:solidFill>
                  <a:srgbClr val="FF0000"/>
                </a:solidFill>
              </a:rPr>
              <a:t>of surveyed public </a:t>
            </a:r>
            <a:r>
              <a:rPr lang="en-US" u="sng" dirty="0" smtClean="0">
                <a:solidFill>
                  <a:srgbClr val="FF0000"/>
                </a:solidFill>
              </a:rPr>
              <a:t>land</a:t>
            </a:r>
            <a:r>
              <a:rPr lang="en-US" dirty="0" smtClean="0">
                <a:solidFill>
                  <a:srgbClr val="FF0000"/>
                </a:solidFill>
              </a:rPr>
              <a:t> for a minimal filing </a:t>
            </a:r>
            <a:r>
              <a:rPr lang="en-US" u="sng" dirty="0" smtClean="0">
                <a:solidFill>
                  <a:srgbClr val="FF0000"/>
                </a:solidFill>
              </a:rPr>
              <a:t>fee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489860">
            <a:off x="245715" y="4955434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smtClean="0">
                <a:solidFill>
                  <a:srgbClr val="00B050"/>
                </a:solidFill>
              </a:rPr>
              <a:t>2. </a:t>
            </a:r>
            <a:r>
              <a:rPr lang="en-US" u="sng" dirty="0" smtClean="0">
                <a:solidFill>
                  <a:srgbClr val="00B050"/>
                </a:solidFill>
              </a:rPr>
              <a:t>Claimants</a:t>
            </a:r>
            <a:r>
              <a:rPr lang="en-US" dirty="0" smtClean="0">
                <a:solidFill>
                  <a:srgbClr val="00B050"/>
                </a:solidFill>
              </a:rPr>
              <a:t> were required to </a:t>
            </a:r>
            <a:r>
              <a:rPr lang="en-US" u="sng" dirty="0" smtClean="0">
                <a:solidFill>
                  <a:srgbClr val="00B050"/>
                </a:solidFill>
              </a:rPr>
              <a:t>“improve” </a:t>
            </a: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u="sng" dirty="0" smtClean="0">
                <a:solidFill>
                  <a:srgbClr val="00B050"/>
                </a:solidFill>
              </a:rPr>
              <a:t>plot</a:t>
            </a:r>
            <a:r>
              <a:rPr lang="en-US" dirty="0" smtClean="0">
                <a:solidFill>
                  <a:srgbClr val="00B050"/>
                </a:solidFill>
              </a:rPr>
              <a:t> by building a dwelling and cultivate the land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695167">
            <a:off x="2862053" y="2180727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smtClean="0">
                <a:solidFill>
                  <a:srgbClr val="0070C0"/>
                </a:solidFill>
              </a:rPr>
              <a:t>3. After </a:t>
            </a:r>
            <a:r>
              <a:rPr lang="en-US" u="sng" dirty="0" smtClean="0">
                <a:solidFill>
                  <a:srgbClr val="0070C0"/>
                </a:solidFill>
              </a:rPr>
              <a:t>5 years </a:t>
            </a:r>
            <a:r>
              <a:rPr lang="en-US" dirty="0" smtClean="0">
                <a:solidFill>
                  <a:srgbClr val="0070C0"/>
                </a:solidFill>
              </a:rPr>
              <a:t>on the </a:t>
            </a:r>
            <a:r>
              <a:rPr lang="en-US" u="sng" dirty="0" smtClean="0">
                <a:solidFill>
                  <a:srgbClr val="0070C0"/>
                </a:solidFill>
              </a:rPr>
              <a:t>land</a:t>
            </a:r>
            <a:r>
              <a:rPr lang="en-US" dirty="0" smtClean="0">
                <a:solidFill>
                  <a:srgbClr val="0070C0"/>
                </a:solidFill>
              </a:rPr>
              <a:t>, the original filer was entitled to the </a:t>
            </a:r>
            <a:r>
              <a:rPr lang="en-US" u="sng" dirty="0" smtClean="0">
                <a:solidFill>
                  <a:srgbClr val="0070C0"/>
                </a:solidFill>
              </a:rPr>
              <a:t>property</a:t>
            </a:r>
            <a:r>
              <a:rPr lang="en-US" dirty="0" smtClean="0">
                <a:solidFill>
                  <a:srgbClr val="0070C0"/>
                </a:solidFill>
              </a:rPr>
              <a:t>, free and clear, except for a </a:t>
            </a:r>
            <a:r>
              <a:rPr lang="en-US" u="sng" dirty="0" smtClean="0">
                <a:solidFill>
                  <a:srgbClr val="0070C0"/>
                </a:solidFill>
              </a:rPr>
              <a:t>small</a:t>
            </a:r>
            <a:r>
              <a:rPr lang="en-US" dirty="0" smtClean="0">
                <a:solidFill>
                  <a:srgbClr val="0070C0"/>
                </a:solidFill>
              </a:rPr>
              <a:t> registration </a:t>
            </a:r>
            <a:r>
              <a:rPr lang="en-US" u="sng" dirty="0" smtClean="0">
                <a:solidFill>
                  <a:srgbClr val="0070C0"/>
                </a:solidFill>
              </a:rPr>
              <a:t>fee</a:t>
            </a:r>
            <a:r>
              <a:rPr lang="en-US" dirty="0" smtClean="0">
                <a:solidFill>
                  <a:srgbClr val="0070C0"/>
                </a:solidFill>
              </a:rPr>
              <a:t>.  </a:t>
            </a:r>
          </a:p>
        </p:txBody>
      </p:sp>
      <p:sp>
        <p:nvSpPr>
          <p:cNvPr id="6" name="TextBox 5"/>
          <p:cNvSpPr txBox="1"/>
          <p:nvPr/>
        </p:nvSpPr>
        <p:spPr>
          <a:xfrm rot="20967648">
            <a:off x="3696991" y="4771138"/>
            <a:ext cx="2313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smtClean="0">
                <a:solidFill>
                  <a:srgbClr val="7030A0"/>
                </a:solidFill>
              </a:rPr>
              <a:t>4. Most of the land went to </a:t>
            </a:r>
            <a:r>
              <a:rPr lang="en-US" u="sng" dirty="0" smtClean="0">
                <a:solidFill>
                  <a:srgbClr val="7030A0"/>
                </a:solidFill>
              </a:rPr>
              <a:t>speculators, cattlemen, miners, lumberman, and railroads.</a:t>
            </a:r>
          </a:p>
        </p:txBody>
      </p:sp>
      <p:sp>
        <p:nvSpPr>
          <p:cNvPr id="7" name="TextBox 6"/>
          <p:cNvSpPr txBox="1"/>
          <p:nvPr/>
        </p:nvSpPr>
        <p:spPr>
          <a:xfrm rot="20927117">
            <a:off x="6319517" y="1896768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5. Of some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500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million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acres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dispersed by the General Land Office between 1862 -1904, only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8 million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acres went to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homesteaders</a:t>
            </a:r>
          </a:p>
        </p:txBody>
      </p:sp>
      <p:sp>
        <p:nvSpPr>
          <p:cNvPr id="8" name="TextBox 7"/>
          <p:cNvSpPr txBox="1"/>
          <p:nvPr/>
        </p:nvSpPr>
        <p:spPr>
          <a:xfrm rot="743879">
            <a:off x="6395728" y="5123739"/>
            <a:ext cx="240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6. Impact-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accelerated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settlement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of the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western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settlement</a:t>
            </a:r>
          </a:p>
        </p:txBody>
      </p:sp>
      <p:pic>
        <p:nvPicPr>
          <p:cNvPr id="22530" name="Picture 2" descr="http://t1.gstatic.com/images?q=tbn:ANd9GcRdOg4dbtMw_PWU3_N4e-OCoIwKd9To8J60ei5elzSEppVafdgZ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Dawes 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460811">
            <a:off x="246050" y="2175246"/>
            <a:ext cx="3886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1. The law allowed for the 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President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to 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break up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reservation 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land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which was held in common by the members of a tribe, into small allotments to be 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parceled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out to 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individuals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641391">
            <a:off x="337870" y="5099722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2. Thus, Americans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</a:rPr>
              <a:t>Indians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</a:rPr>
              <a:t>registering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on a tribal “roll” were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</a:rPr>
              <a:t>granted allotments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of reservation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</a:rPr>
              <a:t>land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 rot="20798115">
            <a:off x="5542347" y="1868457"/>
            <a:ext cx="33157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3. “To each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head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of a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family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one-quarter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of a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section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; and to each other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single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person under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18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years now living or who may be born prior to the date of the order of the President directing an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allotment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of the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lands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embracing any reservation, one 16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a section…”]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252113">
            <a:off x="6964972" y="5463476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smtClean="0">
                <a:solidFill>
                  <a:srgbClr val="7030A0"/>
                </a:solidFill>
              </a:rPr>
              <a:t>4. Impact- To </a:t>
            </a:r>
            <a:r>
              <a:rPr lang="en-US" u="sng" dirty="0" smtClean="0">
                <a:solidFill>
                  <a:srgbClr val="7030A0"/>
                </a:solidFill>
              </a:rPr>
              <a:t>protect Indian</a:t>
            </a:r>
            <a:r>
              <a:rPr lang="en-US" dirty="0" smtClean="0">
                <a:solidFill>
                  <a:srgbClr val="7030A0"/>
                </a:solidFill>
              </a:rPr>
              <a:t> property rights</a:t>
            </a:r>
          </a:p>
        </p:txBody>
      </p:sp>
      <p:pic>
        <p:nvPicPr>
          <p:cNvPr id="23554" name="Picture 2" descr="http://t1.gstatic.com/images?q=tbn:ANd9GcQfFnBFr0MhLjYghiHwwM0fNylKyF9z0_XY8Qm7Tv8Z9fw8HWX4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038600"/>
            <a:ext cx="2438400" cy="2819400"/>
          </a:xfrm>
          <a:prstGeom prst="rect">
            <a:avLst/>
          </a:prstGeom>
          <a:noFill/>
        </p:spPr>
      </p:pic>
      <p:pic>
        <p:nvPicPr>
          <p:cNvPr id="23556" name="Picture 4" descr="http://www.fasttrackteaching.com/ftap/Sitbullg3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52400"/>
            <a:ext cx="809625" cy="118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Morrill 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423638">
            <a:off x="106344" y="183453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 smtClean="0"/>
              <a:t>1. Act made it possible for </a:t>
            </a:r>
            <a:r>
              <a:rPr lang="en-US" sz="1600" u="sng" dirty="0" smtClean="0"/>
              <a:t>new</a:t>
            </a:r>
            <a:r>
              <a:rPr lang="en-US" sz="1600" dirty="0" smtClean="0"/>
              <a:t> western </a:t>
            </a:r>
            <a:r>
              <a:rPr lang="en-US" sz="1600" u="sng" dirty="0" smtClean="0"/>
              <a:t>states</a:t>
            </a:r>
            <a:r>
              <a:rPr lang="en-US" sz="1600" dirty="0" smtClean="0"/>
              <a:t> to </a:t>
            </a:r>
            <a:r>
              <a:rPr lang="en-US" sz="1600" u="sng" dirty="0" smtClean="0"/>
              <a:t>establish colleges </a:t>
            </a:r>
            <a:r>
              <a:rPr lang="en-US" sz="1600" dirty="0" smtClean="0"/>
              <a:t>for their citizen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 rot="233083">
            <a:off x="2340415" y="1822928"/>
            <a:ext cx="43631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1600" dirty="0" smtClean="0"/>
              <a:t>2. New </a:t>
            </a:r>
            <a:r>
              <a:rPr lang="en-US" sz="1600" u="sng" dirty="0" smtClean="0"/>
              <a:t>land grant </a:t>
            </a:r>
            <a:r>
              <a:rPr lang="en-US" sz="1600" dirty="0" smtClean="0"/>
              <a:t>institutions, which emphasized </a:t>
            </a:r>
            <a:r>
              <a:rPr lang="en-US" sz="1600" u="sng" dirty="0" smtClean="0"/>
              <a:t>agriculture</a:t>
            </a:r>
            <a:r>
              <a:rPr lang="en-US" sz="1600" dirty="0" smtClean="0"/>
              <a:t> and </a:t>
            </a:r>
            <a:r>
              <a:rPr lang="en-US" sz="1600" u="sng" dirty="0" smtClean="0"/>
              <a:t>mechanic</a:t>
            </a:r>
            <a:r>
              <a:rPr lang="en-US" sz="1600" dirty="0" smtClean="0"/>
              <a:t> arts, opened </a:t>
            </a:r>
            <a:r>
              <a:rPr lang="en-US" sz="1600" u="sng" dirty="0" smtClean="0"/>
              <a:t>opportunities </a:t>
            </a:r>
            <a:r>
              <a:rPr lang="en-US" sz="1600" dirty="0" smtClean="0"/>
              <a:t>to thousands of farmers and working people previously excluded from </a:t>
            </a:r>
            <a:r>
              <a:rPr lang="en-US" sz="1600" u="sng" dirty="0" smtClean="0"/>
              <a:t>higher education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734313">
            <a:off x="6874682" y="1873896"/>
            <a:ext cx="20579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r"/>
            <a:r>
              <a:rPr lang="en-US" sz="1600" dirty="0" smtClean="0"/>
              <a:t>3.  Act </a:t>
            </a:r>
            <a:r>
              <a:rPr lang="en-US" sz="1600" u="sng" dirty="0" smtClean="0"/>
              <a:t>committed </a:t>
            </a:r>
            <a:r>
              <a:rPr lang="en-US" sz="1600" dirty="0" smtClean="0"/>
              <a:t>the Federal </a:t>
            </a:r>
            <a:r>
              <a:rPr lang="en-US" sz="1600" u="sng" dirty="0" smtClean="0"/>
              <a:t>Government</a:t>
            </a:r>
            <a:r>
              <a:rPr lang="en-US" sz="1600" dirty="0" smtClean="0"/>
              <a:t> to grant each state </a:t>
            </a:r>
            <a:r>
              <a:rPr lang="en-US" sz="1600" u="sng" dirty="0" smtClean="0"/>
              <a:t>30,000 acres </a:t>
            </a:r>
            <a:r>
              <a:rPr lang="en-US" sz="1600" dirty="0" smtClean="0"/>
              <a:t>of public land for </a:t>
            </a:r>
            <a:r>
              <a:rPr lang="en-US" sz="1600" u="sng" dirty="0" smtClean="0"/>
              <a:t>each</a:t>
            </a:r>
            <a:r>
              <a:rPr lang="en-US" sz="1600" dirty="0" smtClean="0"/>
              <a:t> of its </a:t>
            </a:r>
            <a:r>
              <a:rPr lang="en-US" sz="1600" u="sng" dirty="0" smtClean="0"/>
              <a:t>Representatives</a:t>
            </a:r>
            <a:r>
              <a:rPr lang="en-US" sz="1600" dirty="0" smtClean="0"/>
              <a:t> and </a:t>
            </a:r>
            <a:r>
              <a:rPr lang="en-US" sz="1600" u="sng" dirty="0" smtClean="0"/>
              <a:t>Senators</a:t>
            </a:r>
            <a:r>
              <a:rPr lang="en-US" sz="1600" dirty="0" smtClean="0"/>
              <a:t> in Congress</a:t>
            </a:r>
          </a:p>
        </p:txBody>
      </p:sp>
      <p:sp>
        <p:nvSpPr>
          <p:cNvPr id="6" name="TextBox 5"/>
          <p:cNvSpPr txBox="1"/>
          <p:nvPr/>
        </p:nvSpPr>
        <p:spPr>
          <a:xfrm rot="535284">
            <a:off x="294341" y="510468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 smtClean="0"/>
              <a:t>4. Established </a:t>
            </a:r>
            <a:r>
              <a:rPr lang="en-US" sz="1600" u="sng" dirty="0" smtClean="0"/>
              <a:t>16</a:t>
            </a:r>
            <a:r>
              <a:rPr lang="en-US" sz="1600" dirty="0" smtClean="0"/>
              <a:t> higher </a:t>
            </a:r>
            <a:r>
              <a:rPr lang="en-US" sz="1600" u="sng" dirty="0" smtClean="0"/>
              <a:t>education</a:t>
            </a:r>
            <a:r>
              <a:rPr lang="en-US" sz="1600" dirty="0" smtClean="0"/>
              <a:t> institutions specifically </a:t>
            </a:r>
            <a:r>
              <a:rPr lang="en-US" sz="1600" u="sng" dirty="0" smtClean="0"/>
              <a:t>dedicated</a:t>
            </a:r>
            <a:r>
              <a:rPr lang="en-US" sz="1600" dirty="0" smtClean="0"/>
              <a:t> to the education of </a:t>
            </a:r>
            <a:r>
              <a:rPr lang="en-US" sz="1600" u="sng" dirty="0" smtClean="0"/>
              <a:t>African Americans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 rot="21043353">
            <a:off x="3673702" y="4318269"/>
            <a:ext cx="533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smtClean="0"/>
              <a:t>5. </a:t>
            </a:r>
            <a:r>
              <a:rPr lang="en-US" sz="1600" dirty="0">
                <a:solidFill>
                  <a:schemeClr val="dk1"/>
                </a:solidFill>
              </a:rPr>
              <a:t>Impact- Major universities such as: Nebraska, Washington State, Clemson, Cornell were </a:t>
            </a:r>
            <a:r>
              <a:rPr lang="en-US" sz="1600" u="sng" dirty="0">
                <a:solidFill>
                  <a:schemeClr val="dk1"/>
                </a:solidFill>
              </a:rPr>
              <a:t>chartered </a:t>
            </a:r>
            <a:r>
              <a:rPr lang="en-US" sz="1600" dirty="0">
                <a:solidFill>
                  <a:schemeClr val="dk1"/>
                </a:solidFill>
              </a:rPr>
              <a:t>as </a:t>
            </a:r>
            <a:r>
              <a:rPr lang="en-US" sz="1600" u="sng" dirty="0">
                <a:solidFill>
                  <a:schemeClr val="dk1"/>
                </a:solidFill>
              </a:rPr>
              <a:t>land grant schools</a:t>
            </a:r>
            <a:r>
              <a:rPr lang="en-US" sz="1600" dirty="0">
                <a:solidFill>
                  <a:schemeClr val="dk1"/>
                </a:solidFill>
              </a:rPr>
              <a:t>.  Texas</a:t>
            </a:r>
            <a:r>
              <a:rPr lang="en-US" sz="1600" u="sng" dirty="0">
                <a:solidFill>
                  <a:schemeClr val="dk1"/>
                </a:solidFill>
              </a:rPr>
              <a:t> A&amp;M </a:t>
            </a:r>
            <a:r>
              <a:rPr lang="en-US" sz="1600" dirty="0">
                <a:solidFill>
                  <a:schemeClr val="dk1"/>
                </a:solidFill>
              </a:rPr>
              <a:t>was founded in 1871 for agriculture and mechanical college in Texas. </a:t>
            </a:r>
            <a:r>
              <a:rPr lang="en-US" sz="1600" u="sng" dirty="0">
                <a:solidFill>
                  <a:schemeClr val="dk1"/>
                </a:solidFill>
              </a:rPr>
              <a:t>State colleges </a:t>
            </a:r>
            <a:r>
              <a:rPr lang="en-US" sz="1600" dirty="0">
                <a:solidFill>
                  <a:schemeClr val="dk1"/>
                </a:solidFill>
              </a:rPr>
              <a:t>brought higher education within the </a:t>
            </a:r>
            <a:r>
              <a:rPr lang="en-US" sz="1600" u="sng" dirty="0">
                <a:solidFill>
                  <a:schemeClr val="dk1"/>
                </a:solidFill>
              </a:rPr>
              <a:t>reach </a:t>
            </a:r>
            <a:r>
              <a:rPr lang="en-US" sz="1600" dirty="0">
                <a:solidFill>
                  <a:schemeClr val="dk1"/>
                </a:solidFill>
              </a:rPr>
              <a:t>of </a:t>
            </a:r>
            <a:r>
              <a:rPr lang="en-US" sz="1600" u="sng" dirty="0">
                <a:solidFill>
                  <a:schemeClr val="dk1"/>
                </a:solidFill>
              </a:rPr>
              <a:t>millions </a:t>
            </a:r>
            <a:r>
              <a:rPr lang="en-US" sz="1600" dirty="0">
                <a:solidFill>
                  <a:schemeClr val="dk1"/>
                </a:solidFill>
              </a:rPr>
              <a:t>of students, a development that couldn’t help but reshape the nation’s </a:t>
            </a:r>
            <a:r>
              <a:rPr lang="en-US" sz="1600" u="sng" dirty="0">
                <a:solidFill>
                  <a:schemeClr val="dk1"/>
                </a:solidFill>
              </a:rPr>
              <a:t>social</a:t>
            </a:r>
            <a:r>
              <a:rPr lang="en-US" sz="1600" dirty="0">
                <a:solidFill>
                  <a:schemeClr val="dk1"/>
                </a:solidFill>
              </a:rPr>
              <a:t> and </a:t>
            </a:r>
            <a:r>
              <a:rPr lang="en-US" sz="1600" u="sng" dirty="0">
                <a:solidFill>
                  <a:schemeClr val="dk1"/>
                </a:solidFill>
              </a:rPr>
              <a:t>economic</a:t>
            </a:r>
            <a:r>
              <a:rPr lang="en-US" sz="1600" dirty="0">
                <a:solidFill>
                  <a:schemeClr val="dk1"/>
                </a:solidFill>
              </a:rPr>
              <a:t> fabric</a:t>
            </a:r>
            <a:r>
              <a:rPr lang="en-US" sz="1600" dirty="0" smtClean="0">
                <a:solidFill>
                  <a:schemeClr val="dk1"/>
                </a:solidFill>
              </a:rPr>
              <a:t>.</a:t>
            </a:r>
            <a:endParaRPr lang="en-US" sz="1600" dirty="0">
              <a:solidFill>
                <a:schemeClr val="dk1"/>
              </a:solidFill>
            </a:endParaRPr>
          </a:p>
          <a:p>
            <a:endParaRPr lang="en-US" dirty="0"/>
          </a:p>
        </p:txBody>
      </p:sp>
      <p:pic>
        <p:nvPicPr>
          <p:cNvPr id="24578" name="Picture 2" descr="http://t2.gstatic.com/images?q=tbn:ANd9GcSLJsT-HY_RUiJmhBu7iOr6a8i5gK672NBXZ2jkrB3IWP4zIBs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1"/>
            <a:ext cx="1228725" cy="1143000"/>
          </a:xfrm>
          <a:prstGeom prst="rect">
            <a:avLst/>
          </a:prstGeom>
          <a:noFill/>
        </p:spPr>
      </p:pic>
      <p:sp>
        <p:nvSpPr>
          <p:cNvPr id="24580" name="AutoShape 4" descr="data:image/jpeg;base64,/9j/4AAQSkZJRgABAQAAAQABAAD/2wCEAAkGBhISEBUUExQWExQWGB4XGRgYGB8eIBkcIhoWJhoeFhgXHSYgGx0vHRgdHzAiJSgpLi4sHSQxNTAqNSgvLSkBCQoKDgwOGg8PGiwlHR8sLSkuLCkpLCwsLCwvLCw0LjQsLSkpKSkvKSkpLCwpKSkuKSwsLCkpLCwpLCwsKiwsLP/AABEIAFwAXAMBIgACEQEDEQH/xAAbAAADAAMBAQAAAAAAAAAAAAAEBQYBAgMAB//EAEIQAAIBAQUGAwQFCQgDAAAAAAECAxEABBIhMQUTIkFRYQZxgTJCkaEjUnKCsRQzU2KSwdHh8DWDk6KjssLxFjRD/8QAGAEBAQEBAQAAAAAAAAAAAAAAAQMCAAT/xAAmEQACAgEDBAAHAAAAAAAAAAAAAQIRIQMSQSIxUWETMnGRsfDx/9oADAMBAAIRAxEAPwD7hbDG3ibK9ubdS7oCeJiaKo1J0FAM9SBTmTbhSbwgy935Ilq5AH4+Q52m5/FUsv8A60fATQSucK1PRjUH7qvZfDd9/Mfys8ZFFTLCre6GU+2a8vZHc5lrJf8AFEYXBEi5YqcII0qeVdPWwX2KPtmDsC9OKzXorzwxLT/M5NfgvlZddNhIxjxPNxk1O8GorpSMA6VzsZd/FpFUzncaCNSafaw1z9LcITOGxrdJedAxGVdaVYEWMG1v7WB3W4guEimmRi1DxKaaZkFAT5A+tjo79fYsRDpeEVsBrwNXsrEhs8snXytwS8NC6u93mjwgiuHF19rCD16gW7xX2OS7qkLh3x1Pc5059gKVr5W41JvnKGuy/FEcjYHrFINUcEEdNQD5Eih5Wei0Vtq6pQI/0kpapckgoTlSNq8PLseYNaDvs/a011ZYrzUxvTA/MfquAcm1yzBoSv1Q2Rlpp5iV9vW0SQEVGYOdtxZIAt/vqxRs7aD59rRQZ2pepA9X/NEe4tRRqHmwJ6UTuTZp4lJnnjuw9k1eTphABIJ6Zqv952tw30yYlkIow94Yl9MPrSh6WD0wW1e2ctoX4GMSTBo5AB7Pv1qOXPQVFa4gOwBud+u85DXq8AKMlhBOgy+kYeXsg+ZOdmuwNnCZmvDDgWqwryFKgt3zqB6nnYC5IouMbHFnIFJUmuGpqBnYKrbTQ9uvibZ8ahUljRRoFFB8ALd//Mrl+nX5/wALT4e7Z53qgHXz79jZj4fusbtKKOyjDTeE1Ht4tD1FmycoQWXf3Dj4xuX6dPn/AAsp2nfNmTVbeqkn6RKhvvZUYdmBFlIAY8Lys5YjAG0IblTMDTUfzIul3AaIl5CWkVCjN19oMpOKvlQfjYtlPhwjnJy2XtxFnwl1lYCiyKSFatabwa8q0PSoJ5MV2XvWkaZgYxk5zz09mnehBFKHTlba5bMjlvV7iccGBKZmq8UlCpOYIOYNhoEcM8M0mFoRQk1oyEgghRpXXzBGQFuCVX0h3hnaZjkN2dsVM43+suflQ6gimTD9ZbVi2iNsxqY97DGybk73HpiHDvAB5DF5oOtq7Z983kSv1Gfnzp62bIaivqRIwXd5przKM8Mix0HNVqzAeZZf2RbTamMRmNA0YmZUQE5gkgEjyLV/6tv4ZhfBvEXFhmeq16rGK9zQH5W3ljf8suwk1aUvStcPDJQD9gGxwXeJv0VcN2WOIIooqrhA6ACg+VpPZVzeTZwEYBcOWArStK5V5Ws5PZPlaP8ACuxt5dw2+mTM5I9Br0pbmSg+lv2Kt+FDhuFqUwkZ1+kyw6mva1V4aukiq7uuHERhU60BbNuhOLSyyW4XcTEG8Xl5EGeElio7kLlrpYa/SquHBPfM3UHM6E55UsIrLqVIHvuxZVkIdlXXd4wcJ4q8JWgDeefexlwurTyxNxs0TAtIQoUgV4VZc2z5Z0tu0EDghpr2y8wakevCeljdn7JilQNFerwU0FJKelKWQlLpp/gxsT+0L39lP90lseKot3LBOPrbt+6mrLXrmCPvG2nhq74L7eVxM1FTNjUnik1Nj/GEdbr5SRH/AFUH4G3cGHjUX0Rxv10vEigtgopDBQaZZg1PTCTrZb4c2luYTEWA3btGK9FOEfICx8mz55YVOPGpVTg0qMIqCbTM13xTT1qtJTl0qFP77cymhFSuLHnhjaCQrOkhoVmNO9UQ5D0NtNr7TRpoJV0jlCtXoSBXy4m+BttMy3e/yYgCk0ZIFPeUOwA81Mg+6Lcb3dg8e73aKsq8OE8VADStc9CaE8+mlu4M43bvJZN7J8rTvg9h+RUJp7VT01rY3w5tPfQAt+cTgkH6w5+RHEOxsr2fILteZoGHA9ZI+4Oo/aJX1WyTSw4iaCBBjVPpEAyJbBUYkzJJH87dblCADwIvGmkhauZ14iALDJKhx0RIwdEYtQUKZVAGYt1hmWMDFulxOgGENnmdSVz+dsnqaM3GAYwd2g7rNXkfdLknypZn4JiTFIQ5x0AK8gOR751+FlENFcFhCAKnhxg6HQYQCfjY/wANbRjiWZigBArvDz6KajKmuuluCauDQy2H/aF7PZPxkt28ZzfQInN5UoPsnF/xHxt7wjdG3bTPUNM2Kh1C6LUcjTP1st2jfTNeWdRiS7AgV0L1GImnIUC+j2eCPfUvwOLlt2IKqZjDwadMq1HI0tKi6PNJNIpoDM4+DU/dZheNpQbqR93hZVDgDLGwIwLQ6AuyinQ2b+FtliO6oGzJzJ615+vteth5Nacvh3KjHirZJlixJlJGcSGnMU5cxUAkcxUWWXO/RlEaECN2qGxGu7IpiUd88iNRSmopYlbSG2Nlm7y79E3kTfnI/jmtdCKmnIjhPIjTJacrW1g2J4X/ACiEMy+zIDQb0AZleVQakHlmDkcnN8giv8IaN6MpqjUzRuauuo6EWUy3xppI3jwshJCKKaCgzBFQ1dVpUUzytzvNy3UoMMhSagDso4S3RgcqefoVzsFK7ef3uFbMvUJkMV7iRZxqWUHFpQhjqMsj6GhsftrY8FI6RqKyqpwilQTmDTUdrKtoX1mXBe7sTh0kiNCp6gMQVPYM3rZPNtuWMKqmSZAwZSYmDAjTEKFad1P3bddGlpSk7j3LS/XO6RJikjjAHVRn/XXlZPcLgb2wYpurqpqqAU3h60+pXOvvU6DNZBfFdw86y3mSvDGFwoP8Qgv8KdrMb/fb1IAHrdozkFSpdtPeoCNRkoGvtW7uZ2OOOQzbu3TUwXc1fR3GkYpnQ/Wp8NTyqBFC0KKYCTGBQ05NTMODn8QeXWtm+xbvdkhwrQYuAhqAkkGo9c/nZdtSYRS7q6V3pGFguax10Jr79MwvcsctUymvlX9BhGL1PHGqBVSjzEClW5L2oCCR9ZhzU2uEWgoLLNhbFW7xYRmxzYnOp6188+5JNmgFuRPUlbpcGbayICKHMf1rba3rJIl774dkhczXRgrHNkIqreYy8qihHWgpZXdtooHK3lmgqwZg4qp1/wDqKADPLEB262vKWGvVySQcahqadR5HUeliiy1LxJE9s9N7ejIQaZsDQ0I5UdeFh27W43Bw8yiokLE4lYA0HUEi220fCsEZrHjiJzJjYp8cFK+tp+SeVPZmmFSffNhuj0w0t6uLK3xApBjWLhcmoC5E0pyGuVetgtp7dUoqyUR6EgmuLGDlhiALkHqBlZbc7oZiRJNOwA03rUPmK0tTbO8K3aIcMYz1rz+19b1rYuyc4rTxInrrHeLxlGpRS2IzOBi6cAFQnnm32dRTbF2DHd1ooqTq3Mnn88+pOtmgUWzbVEJajeEYC0tm3reskz//2Q=="/>
          <p:cNvSpPr>
            <a:spLocks noChangeAspect="1" noChangeArrowheads="1"/>
          </p:cNvSpPr>
          <p:nvPr/>
        </p:nvSpPr>
        <p:spPr bwMode="auto">
          <a:xfrm>
            <a:off x="63500" y="-419100"/>
            <a:ext cx="876300" cy="876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http://t2.gstatic.com/images?q=tbn:ANd9GcSKe0faZTUxZJ38lPwjmfOmfI2mQsGXvUMviJwLoLzdIfKeiTBA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276600"/>
            <a:ext cx="1981200" cy="1066800"/>
          </a:xfrm>
          <a:prstGeom prst="rect">
            <a:avLst/>
          </a:prstGeom>
          <a:noFill/>
        </p:spPr>
      </p:pic>
      <p:pic>
        <p:nvPicPr>
          <p:cNvPr id="24584" name="Picture 8" descr="http://t3.gstatic.com/images?q=tbn:ANd9GcRrFW8-D8djPoMIXqNo0fV0R8kUQsDDVj9dCWh-CbRtaNgzeg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52400"/>
            <a:ext cx="2790825" cy="1143000"/>
          </a:xfrm>
          <a:prstGeom prst="rect">
            <a:avLst/>
          </a:prstGeom>
          <a:noFill/>
        </p:spPr>
      </p:pic>
      <p:sp>
        <p:nvSpPr>
          <p:cNvPr id="24586" name="AutoShape 10" descr="data:image/jpeg;base64,/9j/4AAQSkZJRgABAQAAAQABAAD/2wBDAAkGBwgHBgkIBwgKCgkLDRYPDQwMDRsUFRAWIB0iIiAdHx8kKDQsJCYxJx8fLT0tMTU3Ojo6Iys/RD84QzQ5Ojf/2wBDAQoKCg0MDRoPDxo3JR8lNzc3Nzc3Nzc3Nzc3Nzc3Nzc3Nzc3Nzc3Nzc3Nzc3Nzc3Nzc3Nzc3Nzc3Nzc3Nzc3Nzf/wAARCABXASwDASIAAhEBAxEB/8QAHAAAAgIDAQEAAAAAAAAAAAAAAAYEBQIDBwEI/8QAVBAAAQMDAgIECAcKCwUJAAAAAQIDBAAFEQYSITETQVFhBxQVIjJxgaEWI0KRlbHSJDM1NlJUVXJ0siU0N0N1grPBwtHwF3Oiw+EnYmRlg5KTlKP/xAAaAQEBAAMBAQAAAAAAAAAAAAAAAQMEBQIG/8QAKREBAAIABQMDAwUAAAAAAAAAAAECAwQRE1EFIUESIjFhcbEUgZHR8P/aAAwDAQACEQMRAD8AvPCHal2WVFlwpUtqHIVscbEhZCFDidvHrGeHdXSrXDjwoiWoe7ojxBW4pZPDnkkmqTwh28XDSssbdy4+H0/1ef8AwlQ9tbtC3HyjpeE8tWXG0llzPag4z7QAfbV8Ck8JV+kWxy3x4Li0OpdElzYcZSk4CT3E/VTlBktToTEphWW3m0uJPaCM0mt2wangaiuQ4rmksw1K5BDOQn2FYJrZ4K7n4xZXbe5kOwl+irmEKJI94UKeB5rq1NPS7a3EekR5s6X0ZLT6wCjGVEpzjgKt5U626SjQYi+nUmQ8GkEr3qyealFR5cs+utDeLnr11ZG5u0xQ2OwOO8T7dqR89VmrLcdQQ73IQnd4ikNRe9SDud2+v0fWmoHoEVSnUTD0mQxbYcu4Kjq2vKjhG1CvydylAE9wzXuk7j5X05ClFZLhaCHCPy08CfnGaS9MXRWip8izX1lTUd94uNSsZSTgDOfycJHeDzq6B1g39udDekRoE4rjvdC7HLaQ4lWMnhuweY5Gtdg1NFv5Jt8aZ0SThTzjaUpBxnHpZz7Ks4rcfLkiMEkSCHFLSchZ2gA/MBSF4Nbtb7faJTcyShpZklQSQeI2jsFQON8vjNkjiRKjSnI49J1lCVBHHAzxBrFi+B+2+UGbdPLJAUlPRo3KSRncBu5e/upe15e7ZM0xKYizG3HVFGEgHJ84Uw2ID4KwOr7iRy/UFBptGpo95juSIEGc4ygHzihAClD5Iyrnx9VeWnVltuVzctyUyI8tGR0UlvYSRzA4nJFVfgoGdKJ7A+vA+aod608u73G8S7evorpDkNKjuA4z8Wk7frwe311Q9vuFtpS0trcKQTtRjce4Z66qLdqNqfPchNQJ6HWSA8XGkpDeeWTu+rNRtHajF8hqakJ6K4xvMkNEbTkcNwHZ3dR4VHuFx8jjU09CQXG+h28PlFACfeRUFzOvUSLJERHSyZm3d4tHTvWB2nqSPWRUWTqFUNtT02zXRlhPFTuxtYQO0hKyfdUXweQwzp1uW4ouSpy1SH3VHKlknhk9wAplIzwIyKCmf1LCQYAjNSZipyC4wIyArKRjJOSMDjWherGEXFFuVbbiJi0b0tdGjJTx4+njqNWdvtcW3paDDeC010SFH5KM52jsH+Q7KVZ38q0D9h+3QMcG+MzLiu3qiS40lDfSbZCAApOccCCc0OX2Op92PBZfnusq2uCMkEIPYVKITnuznjyqn8I80Wyy+NtDbMWTHZdBIKErGV49iavdP29u2WWHDaGA20ncfylEZUT6zk0ENrUsRM5uFcGJVukO/ehKQAl39VaSUk92c1jfdURbCsePxJwaJwl9DQUgnnjgrPurZrG1t3bTk2O4kKWlsuNk9S0jI/y9RNK1pmjUGjbe1PHTlu4tRndx9MDBBJ7cKHGgfoshmVHbfjuJcZcSFIUk5BBqrvOoGbO4hMqDOWhxaW0ONNJUlSlch6Wc+ulW1yXtDXnyVcVqXZ5SiqNIPJonqJ6u8d4Pbho1SAYkE8D/AAhGP/6CgtorxfYQ4plxkqH3t0AKHrwSKT9YXaS7qS2aejyVxGZRSZDzZ2rKSSAkK6vRPtIp1AxSbr/Sz956CfbSBNjjG0nG9OcjB6lA8vX1VYE2ZoqyPw1NMRegf2nZIQtXSBXaVZyfbWqz3Vdnt1qtU6NOk3JbClKS2neQEqxlRJFVWl9cKDybXqRKo8tJ2B9adoJ7Fj5J7+Xqp5RHZ8ZVKCfjVoSgrznzQSQPnJpIpPhWx5S8m+Tbj45s6TotiM7e3O/FTbbe2Z1wfgmNKjSWUBxSJCAnKTwBGCc8qXFD/tYSP/AGm6S1GZcNweAC2WlAuZxhHAnu6h/o1BC8vwzqNVjAc8ZDHTb8DZ+rzzuxx5cjz51jJvzTF0ctrUOZKkNtpcX0DYKUg8skkYPdSZfGnbT5G1U4hSXVyFOSxjiEucQD+qjKa6IxHYQ47IaSN0ghS1g53YAA9mAKClj6sjyZ0iCxbriuVHALrYQjKP8AjrxWroiWJby4NwSIatslJaSFNcAQSN3I56qqNMfyi6j/AFE/WKuNZRWm9O3mShGHnImxa+0Jzj6zQbI+pEyoSJka1XN2OtO9K0toOR3DfmrK03Bm629mdGDiWnhlIcThQ444j2Us6Zv9tt2jYHTTGC+hgAMB1O9SsnCcc6a4cZqIwGWE7WwVKAznmST7yaDN5tDzS2nRlC0lKh2g8K5Rp+5PWO232xBZ8c6ZLMUHmpaz0eQPmNdaPAUnnSila9N5KUeJhAdHncemxt5dnXmrAZbVBatlrjQWAAhhpKB34Fc9LiNJeEV5bp6OBOSVFXIAK4+5YI9Rrpo5Upa+0w/f2oS4WwPsuFKypWPi1c/aCB76QMdPSfENKzb88lSnpzjkwJ61bjhtI9Y2geuptttF2iW9tgXRhIIKnEmIDlaiSok7hniTUi5adZuEWLFMqQxHjBGxpkpAJT6JPDqx6qtWkKQ2hCllxSUgFasZUcczigRtCOqslxvdilKyI6zIawMbkYAJA9W0+2myZDgX+1oRJaS9GeQFoPIjIyFA9Rqtd0hHeuyro5PmmWcjeFJA2kY2424xjhWyHppyBHMa33m4MRvkNDo17B2BSkkj56Cj8HCpMK4XiyuOl6NDWOjWeokkEDs5cu3NbPBN+A5mfzs/upphhWCNboLkW2uvRS4ve4+lQU4tXWSVA5rTYNNM2HciFLlFlStymnCkhRxjOcZ7OugjeEj8UJuO1H7wqwsP4qwP2FH7gov1kRe45jSZUluOfSaaKQFHOQSSM++sY1lXHtnk9q5zA0lIQhWG9yUYxtzt9/PvoKXwUcNKJzw+PX/dVxZ+N6vw4H7oa/sk15YtON2NlbEGdKDCskNr2qCVH5Q83Ofd3UW/TviE96a1c5qnZCgp8LKSHSOWfN4cOHDFJFNrCySYkxOpLAkicxxkNpGemR18Os459o7wKisuo1fZNRKhpUFvhkpQeYcSgHbnr4p50+4OOdV9rs0S1OzFwkdGJTnSrR8kKxxwOqoKTwaXNEzTqIilYkQlFpxs8CBnKTj1HHrBqVrmK2qwTZiS43JZZy2426pBBB7jxrfM01CfnG4RlvQpxGFPxV7Sr9ZJyk+0VhM04u4x/Frld5siOcb2sNoC/WUpBqjHRDCEacgySpxb0hhK3XHHFLKjz6ycc6p538q8D9h+3ThBhswIbMSKkoZZQEITknAHeapntKoduybqu5TfHUJ2ocGwbRx4Y24xxPMUEPwmWx246aUtlKlLiuB7akZJTgg/MDn2Va6Sujd2sEOShaSsNpQ6AfRWAAR/f7at0pIQEk54YyRzqhGl48eW5KtUuTbXHTl1EcpLa/WhQIHsFQSNWXBu2afnSHFDPRFDaetS1cAB28TS3ZrSuzaVtLMhJQ89cWnnEngUlR4A94AFMzdkaVJakz33pz7Jy0XyNrZ7QhICc9+M1jerCm7raL86W020pK0NtKSAFjkrlnNBvvloi3q3uQpaMoVxSoc0KHIikKLcZ1vdi6XvW5T7M2OqK/g4cbDg4fNyPrB5cejxGVsMJbckOPqH844BuPzACotzs0S5vxH5CT00R4OtLScEEdXqPZVFge6tDMpl56Qy2sKcYUEup/JJSFAfMQa3nlSjLhX+26nm3W2MMTIctLYcjF3YrKUgZBIxngfnqDfrjTca9Wx58NhM1hsqacHAqwM7T2j6qjeC+4vTtOlt9RX4q70SFHmU7QQPZnFb7m9qG7wnIUW1C3B9JQ5IkyEKKQRg7QgnPDryKtNO2RixWluDHWVEect3GCtR68fUO6qF5X8rCf6PNXGq1KlMR7M0sJduLhQolO4JaSNyyR2EAJ/rVrOlUG6+VfKc7x7bs6bKOCcYxt2491Sl2FK70i7GdK8YbSUJTlOwIPNOMcjj199BXaisd0ullkxHrgy8CncGxE2kqTxABCuHEVt8H108qaYiqWvc6wOhc7eHI+1ODV++2t1lSEPLaUoYC0AEp9WQR7qo7JpViyF7yfOloDw89KlJUM9SuKeYoKfTBH+0XUfH5CfrFX2tvxTuv7OqtUHSzcG6O3Jm4zPGXsdMpWwhwZBwRt4curFWF5tQu0RUVyU8yysFLiWtvnjsJIPuxUFRpWDHn6Ht7EhtKkuRwM4GQcniO8Gpd11Rb7VLMWQJC3AkFXRNbgnPUcdf+dY2/TirbETEhXee2wnO1HxasZOeGUE1tgabiRA+VuPSXH3S6tx9QUonAHZ2AVRdV5ivaKgKKKKDyuW+Ge6XK0SbSu2XCVF6dDocSy6UhW0pxw7fONdSrkXh7++2L1SP+XRudPrFszWJ+v4IXwv1J+nbj/8AYVR8L9SY/D1x/wDnVVIeAya6DpnQCHLC7qDULikQ22FPNxWlYU4kDOVKHog9g4/VR9Bj/p8GvqvWP4V1guup7w++j4R3BlthAUtzpirmQMcx1blf1TVSnWGoyAfL9w4j84Ndpstqt+mWPFItqbcWloPTZiilKEnB4FSuPIqwBnA54zxhX/V2m37BImwFszHYS0ApYTtW2VHbuSSBgccbhz7ajnVzVbXn04Wsft/RI0Fe79P1nboVxu9xU0VFS2XHlDdhJUAQerl6xXZ7nBYmdF08uUxszjoJSmd3LntIzXFtETmLl4S4EqOwplKwvKVkElWxXHI9ldovdvh3CA8mbFZfCW1lHSIBKTjmCeRqtXqPtxa6Rp2QhY4J5XS5/Sbv2q2HTkf8/u/0i99qlDwS26JKgSpcmMy8+h9KULcQFFGEg8M8uJrpB4ijR3L8qLyHB/Stz+k3ftV6mwwlHAulzJPIC5u/apb1Xp+3K1bYG0Rm2m5rjgkIbTtC9o3AkDt4g9uax1dppIusL4PMtwpiWHXkhgbAsoKMDhwB848fnqm5fk0nTkf8/u30i99qtfkOD13W5g9f8Ju/arXo/UaL9CUl0BqfHOyQyeBB5ZA7PqORUe5WS1uartjioEf4xp9TieiADhG3BUMcTxPOobl+Uw2OEDg3S5g9nlN37VHkOD+lbn9Ju/apb8IcGIm8afUmMyFSJiUPEIGXE70cD28yK3eEnT8byEJsGKyy5DIz0TYTlsniDjqBOfn7apuX5MCdPxVDKLjdVDtFydP+KsTY4IODdbmMf+Zu/aqZp9cV6yw3oLSGo7jSVpQ2kJCcjiMDrqlt9pt9w1Rcp4gsFmNiMn4sYW7zWrHIkZCc+uobl+U7yHB/Stz+k3ftV6mww1ejc7ocDJxcnT/ipa0xbIDutNRMOwYy2WVJ6NtTSSlGeeARw9lM9vslvi3eRLt7LDSHGegfZaSAkKBzxSOGcK4+yhuX5YeRIP6Vuf0m79qsk6firGUXG7KHaLk6f8VLES1wD4TpkQwo3ioglQYLSSjd8Xx28s8T1ddb7myLFrmzC0AsNTkqQ/FaOGlAY87aOAPXnHV3nNNy/JgXp+K2ncu5XVKe1VydA/erBuywnfvV1uS+s7bm4f8AFS7d57J8IjcS+lPk1DI8WbdGW+kVjCiOWc7hk9gpnRYIbN7aukNlllXRLbeS2gJ6TOME46xg0Ny/LX5Eg4/Ctz+k3PtUGxwgcKul0B77m79qltVrgHwnJjeJR+g8T6ToeiTs3ceOMYzTLB0xbmnJD82HFlSJD63VLdaC9oJO1KcjgAMCobl+XnkOD+lbn9Ju/ao8hwuu6XP6Td+1S14ObXb5sS7eOQYz+yetCOlZSranangM8hz5VKv+i2jpyUxDQkvsOqeiKA88IJ3FvPWOKseyqbl+V4LBFUncm5XUpHMi5O4/eoTYoalAJud0JPIC5un/ABVF0ndbc/o9uWUMsMR2imUgJASlSR52R3jj7a90dZGIrK7ouE0xKmLLiUJQPiGz6KB2cOJx1k91Q3L8pnwbj/n93+kXftUfBuP+f3f6Rd+1V1RQ3L8qX4OR/wA/u/0i79qpsK2tw21NokTHApW4l+StwjgBwKicDhyqbRRJvafmRRRRR5FFFFB5XIvD39+sXqkf8uuumuU+HeMtcezyh6DbjrZ7cqAI/cNG50+dMzXX6/gh6CgszNSRnJrDjsGKenklCNwSkciodm7GefDPUDXbkWJp6PeQzI6WFdmcttE+YgqSQraBwwchXeSTSj4JYtojwJEFUtmRdZzRdfaaJV0TQwkJKhwB87iM8z3U7W24RGbiNPxQpQhRUjpCQRkYG39YAoJ/XFGfP41r40+nx/tSv4Q5Uq5eDZiTDSvEroVPJSCDsIyR288ZrikdLzzhaYyVuJOUpONwHnEe7PsFd9d6Y6GnvdGHXI8iQ+wg8lBt9Sm/YQkeyqe3aR0rFUdXRZTggpaW+hkrHRtkpORyzwyRt7aTHdmymZrg0tWY89iD4K/x6tv/AKn7hr6Cm/xN/wD3avqrgPghYW9rWCR/MtLWr/24/vFfQEhBcjuoHNSCB81IYeqzrjx9iL4HPwHN/ah/Zpp/rnfghd6KNc4LnB1p1K1D1jafmKPfXRKT8uYU9UfjhpT/AHz/APZ1Yzfxttf7JJ+tqq69fdmvbBHa4mG09Idx8kKTtT7633Bu9q1HEmxoDK4sZtxs5kAKcC8cRw4eiPfVFbq+zS7fOTqawD7ra/jLIHB1HWSOvhz+fmOMy3XmLfbpZZ0I+YpmQlaDzQrCMg/640zoKlISXE7VEZKQc4PZStB0n5M1iLrA2JhOsuBxrOOjWceiOw49lBC8Iv4X0x+3p/fbpynxW50KREfGW3m1NrHcRilXV9qvF3udsdhw2uigSA7uW+AXMKScYxw9H302xlOuMpW+z0Th5o3BW32ioEPR94XadP3eA+N8q0ulKG+W8qJCAPWvI9tONhgKttqYjOEKeCdzyx8txRyo+0k1Qv6Vcc1sm7JKRBUlLjyN3FbqeCcjs5H1jvprdKktqU2jesDgnOMnszSQh6fjGTrrUoTJfYwpOSyQCfXkGmjT1udtTMtl+Q4/vlLcS66oFSwoDnjrzkeyqC0W2/2/UtyuhtzCmJx4tiSNyccurFWc1N7nzoKFQGWYLToefzIClrKQSlIGMY3Yqik2yF+FSWIjrbTviGd7jZWMfF8MAju6+qpGmVeNapnm+EKvkUbGgODYZ6lNp7TniePOsmLbfG9ZPXw25roHI5Z6ISRuHo8eWPk++pOrLBOlzYd4sS227nGO09IcBxHYf9ciaCz1Bp6Bf4vQzUELTkIeRwW36j/ceFKtgn3LTOoGtOXZ0yIb/CI8onIzyx3Z4YPLh1VdW/4Qwp8t162svxZaw6G2pA3sr2pSR52AR5uef/TDyJOu2o494uzbcdmEPuWMhe9alflLI4DjyAzyHGghn+VhP9Hf507Gkw269/DQXwW5roBH6Do/GRv9fLFNkp2Q3HK48fpnepsrCffUCh4Lf4pef6RX+6mnY8qUdD2q7WUzGZ0RoNypBe6Rt4K2ZGMYx3e+m5WccOJ7KDmzVuSxryRYW14tspSZrrIHAkecE+rdjI7MCulUlG13v4aC/C3tdCGOi6LxkbuXPlinQZwMjBqyPaKKKgKKKKAooooCiiig8pZ19bmLpYFw5ag006oASD/MuZ8xR/7ucA+umetUllqRHcZfQHGnElC0K5KB4EUeqWmlotHzDgNgvD2g5c+FMhPN3B1aUOOowejaGeLYPBRJzgnh68Ypmja50W94s1Ig3eMGEqAXuOFbiCrfsXleTxOQc8e2p2q9ONsRxHvLT0y0t8Is9kZkQQfkq/LR665pftNTbKESCpEq3u/ep0fKm1dx/JV3H2Zp3h2sG2Bm59/a/wB/l1G5+ETTL9v8mQJS22Xmy0t3xdSUMt4wcAjJOOAAB49lcYltx/HXhE+MZDqgwSnipOfNOOecYqRZ7VOvMxEO2sKedPMJHBA/KUrkB3muh6U041DlBqyhq5XlH324KSTFhE89nUtY7f8ArTTVlmcDIROk6zPhc+CfTy7K667MR/CMhoKdbJH3M18lJ7FKPHHYn5+l4zVdY7S1aInQoWt11ai48+5xW6s81H/LqAFWVHCxsW2Leb28k26aRmsXhV60xLajTF5LjL4PRuE8+QJAPXw+apId1q6kNGLZmFdb5ecWPWE4+s000Yoxqaw2IWvxh9+QqXPlKCpElYxuxyAHUkdlXNFFAUUUUBRRRQFFFFAUUUUBRRRQFFFFAUUUUBRRRQFFFFAUUUUBRRRQFFFFAUUUUBRRRQYqSFAggEEYIPXSjdNKORS9I08GkodyZNsfALEkdfA+iaKKGuio01pxdygBmNGTZrEVErjMOlb0pWeO9w8dvVjPVT/AgxrfFRGhMIYZR6KEDhRRRZtNpmZSKKKKIKKKKAooooCiiigKKKKAooooCiiigKKKKAooooCiiigKKKKAooooCiiigKKKKD//2Q=="/>
          <p:cNvSpPr>
            <a:spLocks noChangeAspect="1" noChangeArrowheads="1"/>
          </p:cNvSpPr>
          <p:nvPr/>
        </p:nvSpPr>
        <p:spPr bwMode="auto">
          <a:xfrm>
            <a:off x="63500" y="-204788"/>
            <a:ext cx="1485900" cy="428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AutoShape 12" descr="data:image/jpeg;base64,/9j/4AAQSkZJRgABAQAAAQABAAD/2wBDAAkGBwgHBgkIBwgKCgkLDRYPDQwMDRsUFRAWIB0iIiAdHx8kKDQsJCYxJx8fLT0tMTU3Ojo6Iys/RD84QzQ5Ojf/2wBDAQoKCg0MDRoPDxo3JR8lNzc3Nzc3Nzc3Nzc3Nzc3Nzc3Nzc3Nzc3Nzc3Nzc3Nzc3Nzc3Nzc3Nzc3Nzc3Nzc3Nzf/wAARCABXASwDASIAAhEBAxEB/8QAHAAAAgIDAQEAAAAAAAAAAAAAAAYEBQIDBwEI/8QAVBAAAQMDAgIECAcKCwUJAAAAAQIDBAAFEQYSITETQVFhBxQVIjJxgaEWI0KRlbHSJDM1NlJUVXJ0siU0N0N1grPBwtHwF3Oiw+EnYmRlg5KTlKP/xAAaAQEBAAMBAQAAAAAAAAAAAAAAAQMEBQIG/8QAKREBAAIABQMDAwUAAAAAAAAAAAECAwQRE1EFIUESIjFhcbEUgZHR8P/aAAwDAQACEQMRAD8AvPCHal2WVFlwpUtqHIVscbEhZCFDidvHrGeHdXSrXDjwoiWoe7ojxBW4pZPDnkkmqTwh28XDSssbdy4+H0/1ef8AwlQ9tbtC3HyjpeE8tWXG0llzPag4z7QAfbV8Ck8JV+kWxy3x4Li0OpdElzYcZSk4CT3E/VTlBktToTEphWW3m0uJPaCM0mt2wangaiuQ4rmksw1K5BDOQn2FYJrZ4K7n4xZXbe5kOwl+irmEKJI94UKeB5rq1NPS7a3EekR5s6X0ZLT6wCjGVEpzjgKt5U626SjQYi+nUmQ8GkEr3qyealFR5cs+utDeLnr11ZG5u0xQ2OwOO8T7dqR89VmrLcdQQ73IQnd4ikNRe9SDud2+v0fWmoHoEVSnUTD0mQxbYcu4Kjq2vKjhG1CvydylAE9wzXuk7j5X05ClFZLhaCHCPy08CfnGaS9MXRWip8izX1lTUd94uNSsZSTgDOfycJHeDzq6B1g39udDekRoE4rjvdC7HLaQ4lWMnhuweY5Gtdg1NFv5Jt8aZ0SThTzjaUpBxnHpZz7Ks4rcfLkiMEkSCHFLSchZ2gA/MBSF4Nbtb7faJTcyShpZklQSQeI2jsFQON8vjNkjiRKjSnI49J1lCVBHHAzxBrFi+B+2+UGbdPLJAUlPRo3KSRncBu5e/upe15e7ZM0xKYizG3HVFGEgHJ84Uw2ID4KwOr7iRy/UFBptGpo95juSIEGc4ygHzihAClD5Iyrnx9VeWnVltuVzctyUyI8tGR0UlvYSRzA4nJFVfgoGdKJ7A+vA+aod608u73G8S7evorpDkNKjuA4z8Wk7frwe311Q9vuFtpS0trcKQTtRjce4Z66qLdqNqfPchNQJ6HWSA8XGkpDeeWTu+rNRtHajF8hqakJ6K4xvMkNEbTkcNwHZ3dR4VHuFx8jjU09CQXG+h28PlFACfeRUFzOvUSLJERHSyZm3d4tHTvWB2nqSPWRUWTqFUNtT02zXRlhPFTuxtYQO0hKyfdUXweQwzp1uW4ouSpy1SH3VHKlknhk9wAplIzwIyKCmf1LCQYAjNSZipyC4wIyArKRjJOSMDjWherGEXFFuVbbiJi0b0tdGjJTx4+njqNWdvtcW3paDDeC010SFH5KM52jsH+Q7KVZ38q0D9h+3QMcG+MzLiu3qiS40lDfSbZCAApOccCCc0OX2Op92PBZfnusq2uCMkEIPYVKITnuznjyqn8I80Wyy+NtDbMWTHZdBIKErGV49iavdP29u2WWHDaGA20ncfylEZUT6zk0ENrUsRM5uFcGJVukO/ehKQAl39VaSUk92c1jfdURbCsePxJwaJwl9DQUgnnjgrPurZrG1t3bTk2O4kKWlsuNk9S0jI/y9RNK1pmjUGjbe1PHTlu4tRndx9MDBBJ7cKHGgfoshmVHbfjuJcZcSFIUk5BBqrvOoGbO4hMqDOWhxaW0ONNJUlSlch6Wc+ulW1yXtDXnyVcVqXZ5SiqNIPJonqJ6u8d4Pbho1SAYkE8D/AAhGP/6CgtorxfYQ4plxkqH3t0AKHrwSKT9YXaS7qS2aejyVxGZRSZDzZ2rKSSAkK6vRPtIp1AxSbr/Sz956CfbSBNjjG0nG9OcjB6lA8vX1VYE2ZoqyPw1NMRegf2nZIQtXSBXaVZyfbWqz3Vdnt1qtU6NOk3JbClKS2neQEqxlRJFVWl9cKDybXqRKo8tJ2B9adoJ7Fj5J7+Xqp5RHZ8ZVKCfjVoSgrznzQSQPnJpIpPhWx5S8m+Tbj45s6TotiM7e3O/FTbbe2Z1wfgmNKjSWUBxSJCAnKTwBGCc8qXFD/tYSP/AGm6S1GZcNweAC2WlAuZxhHAnu6h/o1BC8vwzqNVjAc8ZDHTb8DZ+rzzuxx5cjz51jJvzTF0ctrUOZKkNtpcX0DYKUg8skkYPdSZfGnbT5G1U4hSXVyFOSxjiEucQD+qjKa6IxHYQ47IaSN0ghS1g53YAA9mAKClj6sjyZ0iCxbriuVHALrYQjKP8AjrxWroiWJby4NwSIatslJaSFNcAQSN3I56qqNMfyi6j/AFE/WKuNZRWm9O3mShGHnImxa+0Jzj6zQbI+pEyoSJka1XN2OtO9K0toOR3DfmrK03Bm629mdGDiWnhlIcThQ444j2Us6Zv9tt2jYHTTGC+hgAMB1O9SsnCcc6a4cZqIwGWE7WwVKAznmST7yaDN5tDzS2nRlC0lKh2g8K5Rp+5PWO232xBZ8c6ZLMUHmpaz0eQPmNdaPAUnnSila9N5KUeJhAdHncemxt5dnXmrAZbVBatlrjQWAAhhpKB34Fc9LiNJeEV5bp6OBOSVFXIAK4+5YI9Rrpo5Upa+0w/f2oS4WwPsuFKypWPi1c/aCB76QMdPSfENKzb88lSnpzjkwJ61bjhtI9Y2geuptttF2iW9tgXRhIIKnEmIDlaiSok7hniTUi5adZuEWLFMqQxHjBGxpkpAJT6JPDqx6qtWkKQ2hCllxSUgFasZUcczigRtCOqslxvdilKyI6zIawMbkYAJA9W0+2myZDgX+1oRJaS9GeQFoPIjIyFA9Rqtd0hHeuyro5PmmWcjeFJA2kY2424xjhWyHppyBHMa33m4MRvkNDo17B2BSkkj56Cj8HCpMK4XiyuOl6NDWOjWeokkEDs5cu3NbPBN+A5mfzs/upphhWCNboLkW2uvRS4ve4+lQU4tXWSVA5rTYNNM2HciFLlFlStymnCkhRxjOcZ7OugjeEj8UJuO1H7wqwsP4qwP2FH7gov1kRe45jSZUluOfSaaKQFHOQSSM++sY1lXHtnk9q5zA0lIQhWG9yUYxtzt9/PvoKXwUcNKJzw+PX/dVxZ+N6vw4H7oa/sk15YtON2NlbEGdKDCskNr2qCVH5Q83Ofd3UW/TviE96a1c5qnZCgp8LKSHSOWfN4cOHDFJFNrCySYkxOpLAkicxxkNpGemR18Os459o7wKisuo1fZNRKhpUFvhkpQeYcSgHbnr4p50+4OOdV9rs0S1OzFwkdGJTnSrR8kKxxwOqoKTwaXNEzTqIilYkQlFpxs8CBnKTj1HHrBqVrmK2qwTZiS43JZZy2426pBBB7jxrfM01CfnG4RlvQpxGFPxV7Sr9ZJyk+0VhM04u4x/Frld5siOcb2sNoC/WUpBqjHRDCEacgySpxb0hhK3XHHFLKjz6ycc6p538q8D9h+3ThBhswIbMSKkoZZQEITknAHeapntKoduybqu5TfHUJ2ocGwbRx4Y24xxPMUEPwmWx246aUtlKlLiuB7akZJTgg/MDn2Va6Sujd2sEOShaSsNpQ6AfRWAAR/f7at0pIQEk54YyRzqhGl48eW5KtUuTbXHTl1EcpLa/WhQIHsFQSNWXBu2afnSHFDPRFDaetS1cAB28TS3ZrSuzaVtLMhJQ89cWnnEngUlR4A94AFMzdkaVJakz33pz7Jy0XyNrZ7QhICc9+M1jerCm7raL86W020pK0NtKSAFjkrlnNBvvloi3q3uQpaMoVxSoc0KHIikKLcZ1vdi6XvW5T7M2OqK/g4cbDg4fNyPrB5cejxGVsMJbckOPqH844BuPzACotzs0S5vxH5CT00R4OtLScEEdXqPZVFge6tDMpl56Qy2sKcYUEup/JJSFAfMQa3nlSjLhX+26nm3W2MMTIctLYcjF3YrKUgZBIxngfnqDfrjTca9Wx58NhM1hsqacHAqwM7T2j6qjeC+4vTtOlt9RX4q70SFHmU7QQPZnFb7m9qG7wnIUW1C3B9JQ5IkyEKKQRg7QgnPDryKtNO2RixWluDHWVEect3GCtR68fUO6qF5X8rCf6PNXGq1KlMR7M0sJduLhQolO4JaSNyyR2EAJ/rVrOlUG6+VfKc7x7bs6bKOCcYxt2491Sl2FK70i7GdK8YbSUJTlOwIPNOMcjj199BXaisd0ullkxHrgy8CncGxE2kqTxABCuHEVt8H108qaYiqWvc6wOhc7eHI+1ODV++2t1lSEPLaUoYC0AEp9WQR7qo7JpViyF7yfOloDw89KlJUM9SuKeYoKfTBH+0XUfH5CfrFX2tvxTuv7OqtUHSzcG6O3Jm4zPGXsdMpWwhwZBwRt4curFWF5tQu0RUVyU8yysFLiWtvnjsJIPuxUFRpWDHn6Ht7EhtKkuRwM4GQcniO8Gpd11Rb7VLMWQJC3AkFXRNbgnPUcdf+dY2/TirbETEhXee2wnO1HxasZOeGUE1tgabiRA+VuPSXH3S6tx9QUonAHZ2AVRdV5ivaKgKKKKDyuW+Ge6XK0SbSu2XCVF6dDocSy6UhW0pxw7fONdSrkXh7++2L1SP+XRudPrFszWJ+v4IXwv1J+nbj/8AYVR8L9SY/D1x/wDnVVIeAya6DpnQCHLC7qDULikQ22FPNxWlYU4kDOVKHog9g4/VR9Bj/p8GvqvWP4V1guup7w++j4R3BlthAUtzpirmQMcx1blf1TVSnWGoyAfL9w4j84Ndpstqt+mWPFItqbcWloPTZiilKEnB4FSuPIqwBnA54zxhX/V2m37BImwFszHYS0ApYTtW2VHbuSSBgccbhz7ajnVzVbXn04Wsft/RI0Fe79P1nboVxu9xU0VFS2XHlDdhJUAQerl6xXZ7nBYmdF08uUxszjoJSmd3LntIzXFtETmLl4S4EqOwplKwvKVkElWxXHI9ldovdvh3CA8mbFZfCW1lHSIBKTjmCeRqtXqPtxa6Rp2QhY4J5XS5/Sbv2q2HTkf8/u/0i99qlDwS26JKgSpcmMy8+h9KULcQFFGEg8M8uJrpB4ijR3L8qLyHB/Stz+k3ftV6mwwlHAulzJPIC5u/apb1Xp+3K1bYG0Rm2m5rjgkIbTtC9o3AkDt4g9uax1dppIusL4PMtwpiWHXkhgbAsoKMDhwB848fnqm5fk0nTkf8/u30i99qtfkOD13W5g9f8Ju/arXo/UaL9CUl0BqfHOyQyeBB5ZA7PqORUe5WS1uartjioEf4xp9TieiADhG3BUMcTxPOobl+Uw2OEDg3S5g9nlN37VHkOD+lbn9Ju/apb8IcGIm8afUmMyFSJiUPEIGXE70cD28yK3eEnT8byEJsGKyy5DIz0TYTlsniDjqBOfn7apuX5MCdPxVDKLjdVDtFydP+KsTY4IODdbmMf+Zu/aqZp9cV6yw3oLSGo7jSVpQ2kJCcjiMDrqlt9pt9w1Rcp4gsFmNiMn4sYW7zWrHIkZCc+uobl+U7yHB/Stz+k3ftV6mww1ejc7ocDJxcnT/ipa0xbIDutNRMOwYy2WVJ6NtTSSlGeeARw9lM9vslvi3eRLt7LDSHGegfZaSAkKBzxSOGcK4+yhuX5YeRIP6Vuf0m79qsk6firGUXG7KHaLk6f8VLES1wD4TpkQwo3ioglQYLSSjd8Xx28s8T1ddb7myLFrmzC0AsNTkqQ/FaOGlAY87aOAPXnHV3nNNy/JgXp+K2ncu5XVKe1VydA/erBuywnfvV1uS+s7bm4f8AFS7d57J8IjcS+lPk1DI8WbdGW+kVjCiOWc7hk9gpnRYIbN7aukNlllXRLbeS2gJ6TOME46xg0Ny/LX5Eg4/Ctz+k3PtUGxwgcKul0B77m79qltVrgHwnJjeJR+g8T6ToeiTs3ceOMYzTLB0xbmnJD82HFlSJD63VLdaC9oJO1KcjgAMCobl+XnkOD+lbn9Ju/ao8hwuu6XP6Td+1S14ObXb5sS7eOQYz+yetCOlZSranangM8hz5VKv+i2jpyUxDQkvsOqeiKA88IJ3FvPWOKseyqbl+V4LBFUncm5XUpHMi5O4/eoTYoalAJud0JPIC5un/ABVF0ndbc/o9uWUMsMR2imUgJASlSR52R3jj7a90dZGIrK7ouE0xKmLLiUJQPiGz6KB2cOJx1k91Q3L8pnwbj/n93+kXftUfBuP+f3f6Rd+1V1RQ3L8qX4OR/wA/u/0i79qpsK2tw21NokTHApW4l+StwjgBwKicDhyqbRRJvafmRRRRR5FFFFB5XIvD39+sXqkf8uuumuU+HeMtcezyh6DbjrZ7cqAI/cNG50+dMzXX6/gh6CgszNSRnJrDjsGKenklCNwSkciodm7GefDPUDXbkWJp6PeQzI6WFdmcttE+YgqSQraBwwchXeSTSj4JYtojwJEFUtmRdZzRdfaaJV0TQwkJKhwB87iM8z3U7W24RGbiNPxQpQhRUjpCQRkYG39YAoJ/XFGfP41r40+nx/tSv4Q5Uq5eDZiTDSvEroVPJSCDsIyR288ZrikdLzzhaYyVuJOUpONwHnEe7PsFd9d6Y6GnvdGHXI8iQ+wg8lBt9Sm/YQkeyqe3aR0rFUdXRZTggpaW+hkrHRtkpORyzwyRt7aTHdmymZrg0tWY89iD4K/x6tv/AKn7hr6Cm/xN/wD3avqrgPghYW9rWCR/MtLWr/24/vFfQEhBcjuoHNSCB81IYeqzrjx9iL4HPwHN/ah/Zpp/rnfghd6KNc4LnB1p1K1D1jafmKPfXRKT8uYU9UfjhpT/AHz/APZ1Yzfxttf7JJ+tqq69fdmvbBHa4mG09Idx8kKTtT7633Bu9q1HEmxoDK4sZtxs5kAKcC8cRw4eiPfVFbq+zS7fOTqawD7ra/jLIHB1HWSOvhz+fmOMy3XmLfbpZZ0I+YpmQlaDzQrCMg/640zoKlISXE7VEZKQc4PZStB0n5M1iLrA2JhOsuBxrOOjWceiOw49lBC8Iv4X0x+3p/fbpynxW50KREfGW3m1NrHcRilXV9qvF3udsdhw2uigSA7uW+AXMKScYxw9H302xlOuMpW+z0Th5o3BW32ioEPR94XadP3eA+N8q0ulKG+W8qJCAPWvI9tONhgKttqYjOEKeCdzyx8txRyo+0k1Qv6Vcc1sm7JKRBUlLjyN3FbqeCcjs5H1jvprdKktqU2jesDgnOMnszSQh6fjGTrrUoTJfYwpOSyQCfXkGmjT1udtTMtl+Q4/vlLcS66oFSwoDnjrzkeyqC0W2/2/UtyuhtzCmJx4tiSNyccurFWc1N7nzoKFQGWYLToefzIClrKQSlIGMY3Yqik2yF+FSWIjrbTviGd7jZWMfF8MAju6+qpGmVeNapnm+EKvkUbGgODYZ6lNp7TniePOsmLbfG9ZPXw25roHI5Z6ISRuHo8eWPk++pOrLBOlzYd4sS227nGO09IcBxHYf9ciaCz1Bp6Bf4vQzUELTkIeRwW36j/ceFKtgn3LTOoGtOXZ0yIb/CI8onIzyx3Z4YPLh1VdW/4Qwp8t162svxZaw6G2pA3sr2pSR52AR5uef/TDyJOu2o494uzbcdmEPuWMhe9alflLI4DjyAzyHGghn+VhP9Hf507Gkw269/DQXwW5roBH6Do/GRv9fLFNkp2Q3HK48fpnepsrCffUCh4Lf4pef6RX+6mnY8qUdD2q7WUzGZ0RoNypBe6Rt4K2ZGMYx3e+m5WccOJ7KDmzVuSxryRYW14tspSZrrIHAkecE+rdjI7MCulUlG13v4aC/C3tdCGOi6LxkbuXPlinQZwMjBqyPaKKKgKKKKAooooCiiig8pZ19bmLpYFw5ag006oASD/MuZ8xR/7ucA+umetUllqRHcZfQHGnElC0K5KB4EUeqWmlotHzDgNgvD2g5c+FMhPN3B1aUOOowejaGeLYPBRJzgnh68Ypmja50W94s1Ig3eMGEqAXuOFbiCrfsXleTxOQc8e2p2q9ONsRxHvLT0y0t8Is9kZkQQfkq/LR665pftNTbKESCpEq3u/ep0fKm1dx/JV3H2Zp3h2sG2Bm59/a/wB/l1G5+ETTL9v8mQJS22Xmy0t3xdSUMt4wcAjJOOAAB49lcYltx/HXhE+MZDqgwSnipOfNOOecYqRZ7VOvMxEO2sKedPMJHBA/KUrkB3muh6U041DlBqyhq5XlH324KSTFhE89nUtY7f8ArTTVlmcDIROk6zPhc+CfTy7K667MR/CMhoKdbJH3M18lJ7FKPHHYn5+l4zVdY7S1aInQoWt11ai48+5xW6s81H/LqAFWVHCxsW2Leb28k26aRmsXhV60xLajTF5LjL4PRuE8+QJAPXw+apId1q6kNGLZmFdb5ecWPWE4+s000Yoxqaw2IWvxh9+QqXPlKCpElYxuxyAHUkdlXNFFAUUUUBRRRQFFFFAUUUUBRRRQFFFFAUUUUBRRRQFFFFAUUUUBRRRQFFFFAUUUUBRRRQYqSFAggEEYIPXSjdNKORS9I08GkodyZNsfALEkdfA+iaKKGuio01pxdygBmNGTZrEVErjMOlb0pWeO9w8dvVjPVT/AgxrfFRGhMIYZR6KEDhRRRZtNpmZSKKKKIKKKKAooooCiiigKKKKAooooCiiigKKKKAooooCiiigKKKKAooooCiiigKKKKD//2Q=="/>
          <p:cNvSpPr>
            <a:spLocks noChangeAspect="1" noChangeArrowheads="1"/>
          </p:cNvSpPr>
          <p:nvPr/>
        </p:nvSpPr>
        <p:spPr bwMode="auto">
          <a:xfrm>
            <a:off x="63500" y="-204788"/>
            <a:ext cx="1485900" cy="428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90" name="Picture 14" descr="http://t2.gstatic.com/images?q=tbn:ANd9GcQUAzKkR4bJbBsdYZFSdNzTNT6yN6gCnLPiIZauOJprMTYsLHvsk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352800"/>
            <a:ext cx="3971925" cy="1152526"/>
          </a:xfrm>
          <a:prstGeom prst="rect">
            <a:avLst/>
          </a:prstGeom>
          <a:noFill/>
        </p:spPr>
      </p:pic>
      <p:pic>
        <p:nvPicPr>
          <p:cNvPr id="24592" name="Picture 16" descr="http://t3.gstatic.com/images?q=tbn:ANd9GcS38rXeP9v-Nx5LtG7Mi5GUTPbTNwyqKtZkeIdoDm9WLrpLv8z2D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5699623"/>
            <a:ext cx="1143000" cy="1158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of 1877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833684">
            <a:off x="355554" y="5374540"/>
            <a:ext cx="2971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500" dirty="0" smtClean="0"/>
              <a:t>Happened after the Presidential election of </a:t>
            </a:r>
            <a:r>
              <a:rPr lang="en-US" sz="1500" u="sng" dirty="0" smtClean="0"/>
              <a:t>1876</a:t>
            </a:r>
            <a:r>
              <a:rPr lang="en-US" sz="1500" dirty="0" smtClean="0"/>
              <a:t> when Congress formed the </a:t>
            </a:r>
            <a:r>
              <a:rPr lang="en-US" sz="1500" u="sng" dirty="0" smtClean="0"/>
              <a:t>Electoral Commission</a:t>
            </a:r>
          </a:p>
        </p:txBody>
      </p:sp>
      <p:sp>
        <p:nvSpPr>
          <p:cNvPr id="4" name="TextBox 3"/>
          <p:cNvSpPr txBox="1"/>
          <p:nvPr/>
        </p:nvSpPr>
        <p:spPr>
          <a:xfrm rot="20566576">
            <a:off x="6032664" y="5182621"/>
            <a:ext cx="2734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500" dirty="0" smtClean="0"/>
              <a:t>Informal </a:t>
            </a:r>
            <a:r>
              <a:rPr lang="en-US" sz="1500" u="sng" dirty="0" smtClean="0"/>
              <a:t>compromise</a:t>
            </a:r>
            <a:r>
              <a:rPr lang="en-US" sz="1500" dirty="0" smtClean="0"/>
              <a:t> between the Republican and Democrats in Congress that included measures to </a:t>
            </a:r>
            <a:r>
              <a:rPr lang="en-US" sz="1500" u="sng" dirty="0" smtClean="0"/>
              <a:t>appease</a:t>
            </a:r>
            <a:r>
              <a:rPr lang="en-US" sz="1500" dirty="0" smtClean="0"/>
              <a:t> the </a:t>
            </a:r>
            <a:r>
              <a:rPr lang="en-US" sz="1500" u="sng" dirty="0" smtClean="0"/>
              <a:t>south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57150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0" lvl="2" indent="-514350">
              <a:spcBef>
                <a:spcPct val="20000"/>
              </a:spcBef>
            </a:pPr>
            <a:r>
              <a:rPr lang="en-US" sz="1500" b="1" dirty="0" smtClean="0"/>
              <a:t>Included measures to appease the south by:</a:t>
            </a:r>
          </a:p>
          <a:p>
            <a:pPr marL="1885950" lvl="3" indent="-514350">
              <a:spcBef>
                <a:spcPct val="20000"/>
              </a:spcBef>
              <a:buFont typeface="+mj-lt"/>
              <a:buAutoNum type="alphaLcParenR"/>
            </a:pPr>
            <a:r>
              <a:rPr lang="en-US" sz="1500" b="1" u="sng" dirty="0" smtClean="0"/>
              <a:t>Removal</a:t>
            </a:r>
            <a:r>
              <a:rPr lang="en-US" sz="1500" b="1" dirty="0" smtClean="0"/>
              <a:t> of all federal </a:t>
            </a:r>
            <a:r>
              <a:rPr lang="en-US" sz="1500" b="1" u="sng" dirty="0" smtClean="0"/>
              <a:t>troops</a:t>
            </a:r>
            <a:r>
              <a:rPr lang="en-US" sz="1500" b="1" dirty="0" smtClean="0"/>
              <a:t> from the </a:t>
            </a:r>
            <a:r>
              <a:rPr lang="en-US" sz="1500" b="1" u="sng" dirty="0" smtClean="0"/>
              <a:t>southern </a:t>
            </a:r>
            <a:r>
              <a:rPr lang="en-US" sz="1500" b="1" dirty="0" smtClean="0"/>
              <a:t>states</a:t>
            </a:r>
          </a:p>
          <a:p>
            <a:pPr marL="1885950" lvl="3" indent="-514350">
              <a:spcBef>
                <a:spcPct val="20000"/>
              </a:spcBef>
              <a:buFont typeface="+mj-lt"/>
              <a:buAutoNum type="alphaLcParenR"/>
            </a:pPr>
            <a:r>
              <a:rPr lang="en-US" sz="1500" b="1" dirty="0" smtClean="0"/>
              <a:t>Appointment of a least </a:t>
            </a:r>
            <a:r>
              <a:rPr lang="en-US" sz="1500" b="1" u="sng" dirty="0" smtClean="0"/>
              <a:t>one Southern </a:t>
            </a:r>
            <a:r>
              <a:rPr lang="en-US" sz="1500" b="1" dirty="0" smtClean="0"/>
              <a:t>Democrat to Hayes’ </a:t>
            </a:r>
            <a:r>
              <a:rPr lang="en-US" sz="1500" b="1" u="sng" dirty="0" smtClean="0"/>
              <a:t>Administration</a:t>
            </a:r>
          </a:p>
          <a:p>
            <a:pPr marL="1885950" lvl="3" indent="-514350">
              <a:spcBef>
                <a:spcPct val="20000"/>
              </a:spcBef>
              <a:buFont typeface="+mj-lt"/>
              <a:buAutoNum type="alphaLcParenR"/>
            </a:pPr>
            <a:r>
              <a:rPr lang="en-US" sz="1500" b="1" dirty="0" smtClean="0"/>
              <a:t>Construction of a second continental </a:t>
            </a:r>
            <a:r>
              <a:rPr lang="en-US" sz="1500" b="1" u="sng" dirty="0" smtClean="0"/>
              <a:t>railroad</a:t>
            </a:r>
            <a:r>
              <a:rPr lang="en-US" sz="1500" b="1" dirty="0" smtClean="0"/>
              <a:t> in the </a:t>
            </a:r>
            <a:r>
              <a:rPr lang="en-US" sz="1500" b="1" u="sng" dirty="0" smtClean="0"/>
              <a:t>south</a:t>
            </a:r>
          </a:p>
          <a:p>
            <a:pPr marL="1885950" lvl="3" indent="-514350">
              <a:spcBef>
                <a:spcPct val="20000"/>
              </a:spcBef>
              <a:buFont typeface="+mj-lt"/>
              <a:buAutoNum type="alphaLcParenR"/>
            </a:pPr>
            <a:r>
              <a:rPr lang="en-US" sz="1500" b="1" dirty="0" smtClean="0"/>
              <a:t>Legislation enacted to help </a:t>
            </a:r>
            <a:r>
              <a:rPr lang="en-US" sz="1500" b="1" u="sng" dirty="0" smtClean="0"/>
              <a:t>industrialize</a:t>
            </a:r>
            <a:r>
              <a:rPr lang="en-US" sz="1500" b="1" dirty="0" smtClean="0"/>
              <a:t> the </a:t>
            </a:r>
            <a:r>
              <a:rPr lang="en-US" sz="1500" b="1" u="sng" dirty="0" smtClean="0"/>
              <a:t>south</a:t>
            </a:r>
          </a:p>
          <a:p>
            <a:endParaRPr lang="en-US" dirty="0"/>
          </a:p>
        </p:txBody>
      </p:sp>
      <p:pic>
        <p:nvPicPr>
          <p:cNvPr id="25602" name="Picture 2" descr="http://t1.gstatic.com/images?q=tbn:ANd9GcQlZ0lT92gIj3JKeRr3yRm0kCN6rODmiuAYipIrQAl-ppv2xAAw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2847975" cy="2286000"/>
          </a:xfrm>
          <a:prstGeom prst="rect">
            <a:avLst/>
          </a:prstGeom>
          <a:noFill/>
        </p:spPr>
      </p:pic>
      <p:pic>
        <p:nvPicPr>
          <p:cNvPr id="25603" name="Picture 3" descr="C:\Documents and Settings\jcrook\Local Settings\Temporary Internet Files\Content.IE5\63NT225P\MC9003227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572000"/>
            <a:ext cx="2291281" cy="1794387"/>
          </a:xfrm>
          <a:prstGeom prst="rect">
            <a:avLst/>
          </a:prstGeom>
          <a:noFill/>
        </p:spPr>
      </p:pic>
      <p:pic>
        <p:nvPicPr>
          <p:cNvPr id="25605" name="Picture 5" descr="C:\Documents and Settings\jcrook\Local Settings\Temporary Internet Files\Content.IE5\60VLU0WR\MC9003197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524000"/>
            <a:ext cx="1828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Freedman Bureau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551696">
            <a:off x="194398" y="20226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 Established in the </a:t>
            </a:r>
            <a:r>
              <a:rPr lang="en-US" u="sng" dirty="0" smtClean="0"/>
              <a:t>War Department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 rot="661741">
            <a:off x="4300318" y="1689333"/>
            <a:ext cx="3464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Blip>
                <a:blip r:embed="rId2"/>
              </a:buBlip>
            </a:pPr>
            <a:r>
              <a:rPr lang="en-US" dirty="0" smtClean="0"/>
              <a:t> The bureau supervised all </a:t>
            </a:r>
            <a:r>
              <a:rPr lang="en-US" u="sng" dirty="0" smtClean="0"/>
              <a:t>relief</a:t>
            </a:r>
            <a:r>
              <a:rPr lang="en-US" dirty="0" smtClean="0"/>
              <a:t> and </a:t>
            </a:r>
            <a:r>
              <a:rPr lang="en-US" u="sng" dirty="0" smtClean="0"/>
              <a:t>educational </a:t>
            </a:r>
            <a:r>
              <a:rPr lang="en-US" dirty="0" smtClean="0"/>
              <a:t>activities relating to refugees and freedman, including: issuing </a:t>
            </a:r>
            <a:r>
              <a:rPr lang="en-US" u="sng" dirty="0" smtClean="0"/>
              <a:t>rations, clothing, </a:t>
            </a:r>
            <a:r>
              <a:rPr lang="en-US" dirty="0" smtClean="0"/>
              <a:t>and </a:t>
            </a:r>
            <a:r>
              <a:rPr lang="en-US" u="sng" dirty="0" smtClean="0"/>
              <a:t>medicine</a:t>
            </a:r>
          </a:p>
        </p:txBody>
      </p:sp>
      <p:sp>
        <p:nvSpPr>
          <p:cNvPr id="7" name="TextBox 6"/>
          <p:cNvSpPr txBox="1"/>
          <p:nvPr/>
        </p:nvSpPr>
        <p:spPr>
          <a:xfrm rot="253220">
            <a:off x="201181" y="5231268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Blip>
                <a:blip r:embed="rId2"/>
              </a:buBlip>
            </a:pPr>
            <a:r>
              <a:rPr lang="en-US" dirty="0" smtClean="0"/>
              <a:t>The bureau also assumed custody of </a:t>
            </a:r>
            <a:r>
              <a:rPr lang="en-US" u="sng" dirty="0" smtClean="0"/>
              <a:t>confiscated</a:t>
            </a:r>
            <a:r>
              <a:rPr lang="en-US" dirty="0" smtClean="0"/>
              <a:t> lands or property in the former</a:t>
            </a:r>
            <a:r>
              <a:rPr lang="en-US" u="sng" dirty="0" smtClean="0"/>
              <a:t> Confederate </a:t>
            </a:r>
            <a:r>
              <a:rPr lang="en-US" dirty="0" smtClean="0"/>
              <a:t>States, </a:t>
            </a:r>
            <a:r>
              <a:rPr lang="en-US" u="sng" dirty="0" smtClean="0"/>
              <a:t>border</a:t>
            </a:r>
            <a:r>
              <a:rPr lang="en-US" dirty="0" smtClean="0"/>
              <a:t> states, District of Columbia, and </a:t>
            </a:r>
            <a:r>
              <a:rPr lang="en-US" u="sng" dirty="0" smtClean="0"/>
              <a:t>Indian Territory.</a:t>
            </a:r>
          </a:p>
        </p:txBody>
      </p:sp>
      <p:pic>
        <p:nvPicPr>
          <p:cNvPr id="1033" name="Picture 9" descr="C:\Documents and Settings\jcrook\Local Settings\Temporary Internet Files\Content.IE5\2CHULB29\MC9004119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524000"/>
            <a:ext cx="1371600" cy="1327337"/>
          </a:xfrm>
          <a:prstGeom prst="rect">
            <a:avLst/>
          </a:prstGeom>
          <a:noFill/>
        </p:spPr>
      </p:pic>
      <p:pic>
        <p:nvPicPr>
          <p:cNvPr id="1038" name="Picture 14" descr="C:\Documents and Settings\jcrook\Local Settings\Temporary Internet Files\Content.IE5\2CHULB29\MC9004376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657600"/>
            <a:ext cx="1879600" cy="1797050"/>
          </a:xfrm>
          <a:prstGeom prst="rect">
            <a:avLst/>
          </a:prstGeom>
          <a:noFill/>
        </p:spPr>
      </p:pic>
      <p:pic>
        <p:nvPicPr>
          <p:cNvPr id="1039" name="Picture 15" descr="C:\Documents and Settings\jcrook\Local Settings\Temporary Internet Files\Content.IE5\63NT225P\MC90006035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057400"/>
            <a:ext cx="1474788" cy="1814513"/>
          </a:xfrm>
          <a:prstGeom prst="rect">
            <a:avLst/>
          </a:prstGeom>
          <a:noFill/>
        </p:spPr>
      </p:pic>
      <p:pic>
        <p:nvPicPr>
          <p:cNvPr id="1040" name="Picture 16" descr="C:\Documents and Settings\jcrook\Local Settings\Temporary Internet Files\Content.IE5\KJDZ6LCL\MC90006040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819400"/>
            <a:ext cx="1800454" cy="111922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 rot="21141376">
            <a:off x="5778776" y="3545256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Blip>
                <a:blip r:embed="rId2"/>
              </a:buBlip>
            </a:pPr>
            <a:r>
              <a:rPr lang="en-US" dirty="0" smtClean="0"/>
              <a:t> Chief focus was to provide </a:t>
            </a:r>
            <a:r>
              <a:rPr lang="en-US" u="sng" dirty="0" smtClean="0"/>
              <a:t>food</a:t>
            </a:r>
            <a:r>
              <a:rPr lang="en-US" dirty="0" smtClean="0"/>
              <a:t>, medical care, help with resettlement, administer </a:t>
            </a:r>
            <a:r>
              <a:rPr lang="en-US" u="sng" dirty="0" smtClean="0"/>
              <a:t>justice</a:t>
            </a:r>
            <a:r>
              <a:rPr lang="en-US" dirty="0" smtClean="0"/>
              <a:t>, manage abandoned and confiscated </a:t>
            </a:r>
            <a:r>
              <a:rPr lang="en-US" u="sng" dirty="0" smtClean="0"/>
              <a:t>property</a:t>
            </a:r>
            <a:r>
              <a:rPr lang="en-US" dirty="0" smtClean="0"/>
              <a:t>, regulate </a:t>
            </a:r>
            <a:r>
              <a:rPr lang="en-US" u="sng" dirty="0" smtClean="0"/>
              <a:t>labor</a:t>
            </a:r>
            <a:r>
              <a:rPr lang="en-US" dirty="0" smtClean="0"/>
              <a:t>, and establish </a:t>
            </a:r>
            <a:r>
              <a:rPr lang="en-US" u="sng" dirty="0" smtClean="0"/>
              <a:t>schools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1041" name="Picture 17" descr="C:\Documents and Settings\jcrook\Local Settings\Temporary Internet Files\Content.IE5\63NT225P\MC9003107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5257800"/>
            <a:ext cx="1337462" cy="1447800"/>
          </a:xfrm>
          <a:prstGeom prst="rect">
            <a:avLst/>
          </a:prstGeom>
          <a:noFill/>
        </p:spPr>
      </p:pic>
      <p:pic>
        <p:nvPicPr>
          <p:cNvPr id="1042" name="Picture 18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5638800"/>
            <a:ext cx="20574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1.bp.blogspot.com/_daDs_fycNZ8/TSP_sWEi6UI/AAAAAAAAABg/naOnyCEuzFM/s1600/2-Free-Clip-Art.jpg"/>
          <p:cNvPicPr>
            <a:picLocks noChangeAspect="1" noChangeArrowheads="1"/>
          </p:cNvPicPr>
          <p:nvPr/>
        </p:nvPicPr>
        <p:blipFill>
          <a:blip r:embed="rId2" cstate="print"/>
          <a:srcRect l="8743" r="9657" b="11111"/>
          <a:stretch>
            <a:fillRect/>
          </a:stretch>
        </p:blipFill>
        <p:spPr bwMode="auto">
          <a:xfrm>
            <a:off x="1752600" y="2286000"/>
            <a:ext cx="2133600" cy="1828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Amendment’s, </a:t>
            </a:r>
            <a:r>
              <a:rPr lang="en-US" sz="3900" dirty="0" smtClean="0"/>
              <a:t>and the end of slavery</a:t>
            </a:r>
            <a:endParaRPr lang="en-US" sz="3900" dirty="0"/>
          </a:p>
        </p:txBody>
      </p:sp>
      <p:sp>
        <p:nvSpPr>
          <p:cNvPr id="5" name="TextBox 4"/>
          <p:cNvSpPr txBox="1"/>
          <p:nvPr/>
        </p:nvSpPr>
        <p:spPr>
          <a:xfrm rot="19854435">
            <a:off x="251136" y="192573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13 Amendment: </a:t>
            </a:r>
            <a:r>
              <a:rPr lang="en-US" b="1" u="sng" dirty="0" smtClean="0">
                <a:solidFill>
                  <a:schemeClr val="accent6"/>
                </a:solidFill>
              </a:rPr>
              <a:t>Abolished </a:t>
            </a:r>
            <a:r>
              <a:rPr lang="en-US" b="1" dirty="0" smtClean="0">
                <a:solidFill>
                  <a:schemeClr val="accent6"/>
                </a:solidFill>
              </a:rPr>
              <a:t>Slavery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464866">
            <a:off x="3678784" y="4643574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solidFill>
                  <a:schemeClr val="accent1"/>
                </a:solidFill>
              </a:rPr>
              <a:t>14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 Amendment- All persons </a:t>
            </a:r>
            <a:r>
              <a:rPr lang="en-US" u="sng" dirty="0" smtClean="0">
                <a:solidFill>
                  <a:schemeClr val="accent1"/>
                </a:solidFill>
              </a:rPr>
              <a:t>born</a:t>
            </a:r>
            <a:r>
              <a:rPr lang="en-US" dirty="0" smtClean="0">
                <a:solidFill>
                  <a:schemeClr val="accent1"/>
                </a:solidFill>
              </a:rPr>
              <a:t> in the United States were </a:t>
            </a:r>
            <a:r>
              <a:rPr lang="en-US" u="sng" dirty="0" smtClean="0">
                <a:solidFill>
                  <a:schemeClr val="accent1"/>
                </a:solidFill>
              </a:rPr>
              <a:t>citizens</a:t>
            </a:r>
            <a:r>
              <a:rPr lang="en-US" dirty="0" smtClean="0">
                <a:solidFill>
                  <a:schemeClr val="accent1"/>
                </a:solidFill>
              </a:rPr>
              <a:t> and all citizens were entitled to </a:t>
            </a:r>
            <a:r>
              <a:rPr lang="en-US" u="sng" dirty="0" smtClean="0">
                <a:solidFill>
                  <a:schemeClr val="accent1"/>
                </a:solidFill>
              </a:rPr>
              <a:t>equal rights </a:t>
            </a:r>
            <a:r>
              <a:rPr lang="en-US" dirty="0" smtClean="0">
                <a:solidFill>
                  <a:schemeClr val="accent1"/>
                </a:solidFill>
              </a:rPr>
              <a:t>regardless of their </a:t>
            </a:r>
            <a:r>
              <a:rPr lang="en-US" u="sng" dirty="0" smtClean="0">
                <a:solidFill>
                  <a:schemeClr val="accent1"/>
                </a:solidFill>
              </a:rPr>
              <a:t>race</a:t>
            </a:r>
            <a:r>
              <a:rPr lang="en-US" dirty="0" smtClean="0">
                <a:solidFill>
                  <a:schemeClr val="accent1"/>
                </a:solidFill>
              </a:rPr>
              <a:t>, and their rights were protected by </a:t>
            </a:r>
            <a:r>
              <a:rPr lang="en-US" u="sng" dirty="0" smtClean="0">
                <a:solidFill>
                  <a:schemeClr val="accent1"/>
                </a:solidFill>
              </a:rPr>
              <a:t>due process </a:t>
            </a:r>
            <a:r>
              <a:rPr lang="en-US" dirty="0" smtClean="0">
                <a:solidFill>
                  <a:schemeClr val="accent1"/>
                </a:solidFill>
              </a:rPr>
              <a:t>of the </a:t>
            </a:r>
            <a:r>
              <a:rPr lang="en-US" u="sng" dirty="0" smtClean="0">
                <a:solidFill>
                  <a:schemeClr val="accent1"/>
                </a:solidFill>
              </a:rPr>
              <a:t>law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2055" name="Picture 7" descr="http://28.media.tumblr.com/tumblr_lenht3n07J1qzr7h7o1_r3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343400"/>
            <a:ext cx="3086100" cy="23022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 rot="20984219">
            <a:off x="4632919" y="1982799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solidFill>
                  <a:schemeClr val="tx2"/>
                </a:solidFill>
              </a:rPr>
              <a:t>15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Amendment- Granted </a:t>
            </a:r>
            <a:r>
              <a:rPr lang="en-US" u="sng" dirty="0" smtClean="0">
                <a:solidFill>
                  <a:schemeClr val="tx2"/>
                </a:solidFill>
              </a:rPr>
              <a:t>black men </a:t>
            </a:r>
            <a:r>
              <a:rPr lang="en-US" dirty="0" smtClean="0">
                <a:solidFill>
                  <a:schemeClr val="tx2"/>
                </a:solidFill>
              </a:rPr>
              <a:t>the right to </a:t>
            </a:r>
            <a:r>
              <a:rPr lang="en-US" u="sng" dirty="0" smtClean="0">
                <a:solidFill>
                  <a:schemeClr val="tx2"/>
                </a:solidFill>
              </a:rPr>
              <a:t>vote</a:t>
            </a:r>
          </a:p>
        </p:txBody>
      </p:sp>
      <p:pic>
        <p:nvPicPr>
          <p:cNvPr id="2057" name="Picture 9" descr="http://t2.gstatic.com/images?q=tbn:ANd9GcTPhxxi1ZrJlt2hAiDeZ-S0FFY8LU7KhLO-U4ODwUpqH8uT32NY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133600"/>
            <a:ext cx="1524000" cy="198120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Acts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910889">
            <a:off x="322585" y="1501957"/>
            <a:ext cx="20574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500" b="1" dirty="0" smtClean="0">
                <a:solidFill>
                  <a:schemeClr val="accent4"/>
                </a:solidFill>
              </a:rPr>
              <a:t>Civil Rights Act of 1866- Granted citizenship to persons</a:t>
            </a:r>
            <a:r>
              <a:rPr lang="en-US" sz="2500" b="1" u="sng" dirty="0" smtClean="0">
                <a:solidFill>
                  <a:schemeClr val="accent4"/>
                </a:solidFill>
              </a:rPr>
              <a:t> born </a:t>
            </a:r>
            <a:r>
              <a:rPr lang="en-US" sz="2500" b="1" dirty="0" smtClean="0">
                <a:solidFill>
                  <a:schemeClr val="accent4"/>
                </a:solidFill>
              </a:rPr>
              <a:t>in the U.S. except </a:t>
            </a:r>
            <a:r>
              <a:rPr lang="en-US" sz="2500" b="1" u="sng" dirty="0" smtClean="0">
                <a:solidFill>
                  <a:schemeClr val="accent4"/>
                </a:solidFill>
              </a:rPr>
              <a:t>Native Americans.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349614">
            <a:off x="5993371" y="1814959"/>
            <a:ext cx="294419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500" dirty="0" smtClean="0">
                <a:solidFill>
                  <a:schemeClr val="accent5"/>
                </a:solidFill>
              </a:rPr>
              <a:t>Reconstruction Act of 1867- </a:t>
            </a:r>
            <a:r>
              <a:rPr lang="en-US" sz="2500" u="sng" dirty="0" smtClean="0">
                <a:solidFill>
                  <a:schemeClr val="accent5"/>
                </a:solidFill>
              </a:rPr>
              <a:t>Military </a:t>
            </a:r>
            <a:r>
              <a:rPr lang="en-US" sz="2500" dirty="0" smtClean="0">
                <a:solidFill>
                  <a:schemeClr val="accent5"/>
                </a:solidFill>
              </a:rPr>
              <a:t>occupation of the former </a:t>
            </a:r>
            <a:r>
              <a:rPr lang="en-US" sz="2500" u="sng" dirty="0" smtClean="0">
                <a:solidFill>
                  <a:schemeClr val="accent5"/>
                </a:solidFill>
              </a:rPr>
              <a:t>confederate</a:t>
            </a:r>
            <a:r>
              <a:rPr lang="en-US" sz="2500" dirty="0" smtClean="0">
                <a:solidFill>
                  <a:schemeClr val="accent5"/>
                </a:solidFill>
              </a:rPr>
              <a:t> states, strict </a:t>
            </a:r>
            <a:r>
              <a:rPr lang="en-US" sz="2500" u="sng" dirty="0" smtClean="0">
                <a:solidFill>
                  <a:schemeClr val="accent5"/>
                </a:solidFill>
              </a:rPr>
              <a:t>guidelines</a:t>
            </a:r>
            <a:r>
              <a:rPr lang="en-US" sz="2500" dirty="0" smtClean="0">
                <a:solidFill>
                  <a:schemeClr val="accent5"/>
                </a:solidFill>
              </a:rPr>
              <a:t> on </a:t>
            </a:r>
            <a:r>
              <a:rPr lang="en-US" sz="2500" u="sng" dirty="0" smtClean="0">
                <a:solidFill>
                  <a:schemeClr val="accent5"/>
                </a:solidFill>
              </a:rPr>
              <a:t>representation</a:t>
            </a:r>
            <a:r>
              <a:rPr lang="en-US" sz="2500" dirty="0" smtClean="0">
                <a:solidFill>
                  <a:schemeClr val="accent5"/>
                </a:solidFill>
              </a:rPr>
              <a:t> and </a:t>
            </a:r>
            <a:r>
              <a:rPr lang="en-US" sz="2500" u="sng" dirty="0" smtClean="0">
                <a:solidFill>
                  <a:schemeClr val="accent5"/>
                </a:solidFill>
              </a:rPr>
              <a:t>requirements</a:t>
            </a:r>
            <a:r>
              <a:rPr lang="en-US" sz="2500" dirty="0" smtClean="0">
                <a:solidFill>
                  <a:schemeClr val="accent5"/>
                </a:solidFill>
              </a:rPr>
              <a:t> for </a:t>
            </a:r>
            <a:r>
              <a:rPr lang="en-US" sz="2500" u="sng" dirty="0" smtClean="0">
                <a:solidFill>
                  <a:schemeClr val="accent5"/>
                </a:solidFill>
              </a:rPr>
              <a:t>readmission</a:t>
            </a:r>
            <a:r>
              <a:rPr lang="en-US" sz="2500" dirty="0" smtClean="0">
                <a:solidFill>
                  <a:schemeClr val="accent5"/>
                </a:solidFill>
              </a:rPr>
              <a:t> to </a:t>
            </a:r>
            <a:r>
              <a:rPr lang="en-US" sz="2500" u="sng" dirty="0" smtClean="0">
                <a:solidFill>
                  <a:schemeClr val="accent5"/>
                </a:solidFill>
              </a:rPr>
              <a:t>Union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6388" name="AutoShape 4" descr="data:image/jpeg;base64,/9j/4AAQSkZJRgABAQAAAQABAAD/2wBDAAkGBwgHBgkIBwgKCgkLDRYPDQwMDRsUFRAWIB0iIiAdHx8kKDQsJCYxJx8fLT0tMTU3Ojo6Iys/RD84QzQ5Ojf/2wBDAQoKCg0MDRoPDxo3JR8lNzc3Nzc3Nzc3Nzc3Nzc3Nzc3Nzc3Nzc3Nzc3Nzc3Nzc3Nzc3Nzc3Nzc3Nzc3Nzc3Nzf/wAARCACGAMIDASIAAhEBAxEB/8QAGwAAAgMBAQEAAAAAAAAAAAAAAAQBAgMFBgf/xABLEAACAQMBBAUGCAkMAgMAAAABAgMABBEhBRIxQRMUIlFhVHGBkdHSIzIzc6GxwcIGNEJSkpOisvAVJDVDU2JjcoKDlOFV4kRk8f/EABoBAAIDAQEAAAAAAAAAAAAAAAABAgMFBAb/xAAmEQACAgEDBAEFAQAAAAAAAAAAAQIRAxIhMQQTQVEyBRQiQmEV/9oADAMBAAIRAxEAPwD7NcXTQzCJLeWYld7sFRjlzIqnXZvILj9OP3qidSb8YdlxF+TjXU94o3JQNJQ3+ZB9mK555HGVEkrJ67N5BP8ArI/eqG2hKCoNjNljp8JH71RmYco285K+2qsZt9GaHIBPxHB+vFR70h6TTrsx4WMn61PbUdduPIW/Wp7aqZt3O/DIoHPAP1E1NwsrxFYZBG+R2igbTIzp5sijvSDST1258hb9ctHXbnyFv1y0hFbbWQ5faMb4GMG3A1x7da3ghvklBmu1kTeyV6IA4xjGR46/RT7sg0m/XrjfCdSOSCR8MvLHtq3WrojPVAP94eyouM4R/wAxwfMDofrrUnIJ1pd6QaTPrV15Inpm/wCqg3N5ytIv1/8A60oBtbeyTZgYbTtZz+T/AN067sIi2AWAJxR3ZBpRmt5ds7L1SIMvIznUd/xat1q88kh/Xn3alEwS7HLMBw4Yq9HekGlFTcXYUN1eHXh8OfdrI7QlBwyWgPd1r/1q8Sq8eHAYBjje1xqaJhuwNj8kZ9WtN5n4BRKC/nZgqxWzHwuCfuVobi7AyYLbB/8AsN7laE8uNQFCDQY9FNZnW5FxdmPWr0Oq9Vt8kE/jDcsf3PGr9YvfJrb/AJDe5Wd2FcxxPvATZjJU4IBU8DSw2PbgYEt1xJHwx0yc4qPekOh3rF75Nb/8hvco6e9J/Frf/kN7lLDZ0MRz00w4amTmM+01klraW7I8c9y+6RjEpYE8Bk8PWfHjrR3ZBQ0t5eNEsi2sBDAHS4bn/oraO4uVliW4t4kWRioKSliDgngVHdSps4rlelk30LghVVyMBhg+v6OXfTtyMTWfP4U/uNV2OTa3I+RmiozRVgCcv4//ALQ+s1We5ht90TOVLcAAT3Dl4keurS/j/wDtD6zWF/bTXCp0Mwi3TrmMNvDu1FcmX5k48GR2tYAoDdRjpF3lOuGGM59QzWsV9bTy9HBLvOOWDy8fQfVSMezL4DEu0ImONCtog1wNcefJ9NM2Npc28hae5SUdrAWFUxnGOHdr58+GsNiQxc/IkAakqMZ49oCrdI39hJ619tEvCNe91+jX7K0FIDPpTzhk+j20dL/hy+qqS3ltC7JLMiOoBKscEA5x68H1Gqpf2bsoW4jJY7qgHifD10wLyuJI2QpKARjIQ5HjVIMyIN+aZXHxlIAI+jhTVZMCk6kYw4wfRUQDof8AFmPpHsqkkZBjHSOUZsMGOcjBwPXTHoNVZQ43SMg99ACs6XxlfoZYVjI7IYHI0Ph34PorFYdqh0L3kBUEbwEOM8M/e18RoMatxMyv0ThjxKscajT21tTTA57TX0bukFqskYY9oyY56/XUma/kUq1kMMN0npR4Z+s+rxpuH+s5jfOvfw//AD0VMj7jKFG87HABOPTTsRUqtzbKrZw4BO6ceNLWuyra0lWSFpiy8A0pbljmfCt4oJIkULLvYGCHyR6DnIqJOmYrE5QiQ4yuRgDU+sUgJINwysN5FQ5VtMse/wDjjms7pDEjS3FyVgRCZJHkCCMDUnTA4d/DFESXyQ7pNvvKxA3QQNzkPPwrg7Yvt+5WK9vVt+jjCi3ViI7mUYdwdMlVwvDvbPMVPHjc3SFJ0i0ltf30LS27RRQytvIkyssjIGBGWB7O8BnhkZAIOop/ZbNNs4GWKaBzLIvRSyByN1yu8DgaHGR4Y55rm/y1dAuWazVcgqSWAKnGNccfAVvabZg6Pp7mSFI94DeTeK6gccjT4y+hl767nhj4OaU5UdWOW8a8HRWqdD8bJypzpnjx4t9FP3Py1n88f3GrkWu1tk2ss0rXjL0hJHSlt0Koz2QdAADyrpPcxXE9sIt7Mc+6wZCuD0bHn4EeuoJUqLY8DutFTRTGITuEv9Qx+BHxVJ5+FT1iLm4U9zdn66mX8f8A9ofWa05Vx5fmWRKK6N8VlPmNT/Gahoom+NGh86g0ntIw2Vjc3Qh+RiZ8R9knAzjIIqur4HdDMnykQ/vE/smta8821yhXGzL9yOa3CHH6T1o+3IYoWlmg2hGqqWbRH3QPMTVzwZF+pUs+N/sjsvbwyPvvEjNjGWUE489At4QwYQxhgcghBpUKjEAiZ9ddVHsqQr/259Q9lVlprWcnysP+Y/Uajcl/tj6VFLXt1FYtBJeXSIjSbq7wxk7rHA9APqpVYBc7MguZzLI84buWQgDhy9Aqh2NalQu/Py/rTnQgj6vs4VVtv7KU4N1n/LG5+oVUfhDssnCyzsf7tpMfu09Mh6X6HhCYkjWA/JoEAbmB49/jVhMvRCQ6KRzGT5vPypKPbdjLcRQAzq0rbqGS2kRScE43mUAcDV4VWR5JOryFS+ULFeRzka8M64oaa5E9g3pLay6W6mVERd592M5Xv5665rKHaNjFkq8rEndLMpPM58OINPBp2GsaL/mbP2VG5LjG/EB82fepCMU2pbSSrGhcs2MDcPAnGfNmq7UuhDGsMaCa6kyYYg+7kj8on8lRpk4PEaHOCz0T85QPMoFcW62baWczTS3O057q5fO7HcsHbHIYI3VHcCBr3nWcNN7id1sbxSbbMKwytZhgAGuow3a7yIzovmLHj6Cle2kdvCm5tGC2QO7yvcojdI7NvE5OANc8NNeGlUi2IxuGunjtiZSFMFzM8wUDHAsTljls6fm92rdns+a0UGOLZcTFT0nQwhATjQjTv45qf3WOF6YkHBvlmUNzZbrrui7+LgWto0gGgzqoI45PHnTDmdlZINjtgdpTM8cak4x3kjl+TWzSbSErFZ7Lc03VJOcZ5+j6da1t3u+kIuXtGQ73ZVjnw+3NVvrcj2SSDtJI22bGXhIu7eBZFbQJ2xjT8oqMn0UzOipNaBFCgzch/cai1Xew+BnGMDhVrr5a0+eP7jV1xbatkY8DFFSOFFSJCFwypel3YKqw5JPADJqgvrUll6xFlQWI3xoBxPorSdQ94yuAVMOCCOOtchtlXaM3V+oohDDWAE4PEaDh4c65MvzLFwdLr9pr/OodOPbGnD2j11z/AMIZUm2NMsUisJJIo8qc8ZFBHqNUbY8uVCLZKoZSVMAI3cDIGnhoarti3EWzraEiMO1zGzlF3QzL2icf6aWNXNL+kcjqDf8ABTQnPfSu2G3dk3rYyRA5/ZNNLWd3B1m1mg3t3pEKZxnGR3VvPg89HlWemnkaCEusbSkEDdXia4fTXMkrSKu1l4uFwN38k4+kj0Hhz0t9vvExXalq0AJAWW33pkPnwuV9IxjnXVsL+0v41ms5xIpzpgqwxocqcEcuI+usKWOcHuj0EckZq0xXZ8s0c7wvFfSZKjpZsbvMEj1DOnPNV/CFVNvayEnMdypXB5kFPvV1sZ4DNcz8IVJs4tNenjOD580ofJFsPkji3dzeRybtvZGddO30oXv/AOvX4VVrq8z2bElddTMvo/j+Dil3tQqd/Zqo2Dj4ZSM5561LXl6sxEtrFFFp8I8y6jIBPHkDn6K7DStBfRvc2aMVkhuukCQ9HMylHY7gO8hBx2s+bNeqg6CztobdpxiKNUDSyDeIAxkk8TpXjZ+u3bhZ9mQSohBVXkVhvebPECot7WXss+xLCFwVyQseeIzqO4ZP8a1zhqKcuJzdo9Hdy7NWYyS7b6Hebe3RdhRy4DPDT6TS7nZ6RMRtu9ZGB7UUrOcYHcCeX0mntgxKmzlG4q/CSnAHDttT7KCpXkRis2fU6W0kcDdM43X3hsGi2ZFtC5mckrJNbuu5nnlwucccVlFHDJdSbOl2fdiS4h33ubqdGZlVtBkMToSSAMAa4xXchO9GpOrDQnxGhrK+s4L2AxTqCOKOB2o25Mp5MORFVfcOXKBMTi/B+0j3N1nG6xZQOAJIOdc8wKVi2Q9pcMkFgkkD4VpjMek3cKp48MKOXHA0HGmZLq7YiwnjjMskbYkyQkwxxU/knmRqe7OpCkeyrzoijW1vhgdTMzY5Aj0E+kA1OLfskbw7D2fLE8VzaGNpMgoHPaXJA1B449NdGz2TaQyBoUKlCxznJy2p+nWr2MUxiWG6ijAUAKEYt2QBzPjn0CuiqqowoAHgK6enwuX5yISfgEQIuFGKwuvlrT54/uNTNLXXy1p88f3GrvIjI4UUDhRQAlKf5/8A7X21flWF2HN6Nx909FzAIOteXhTaFtdG0uNrX6zxrvK+UKzp+d2lOuuCOR8CKpeFzlsEsihG2eurifhJln2eAfi3DMR4dG4+0Uqt1taNjubQWTuE1sp/d3aWkbaFzdwy39xaukKuFWCBoyS2OOXbhu/TVmHpckcibOXL1eOWNpPc3HCpNQOGoxUmtQyUGdRS9zs6yuyTc2sUjEglyg3sjhrx0rJdoAkA2t0uefR5xw7v830Gm4JOliSTcePeGdxxgr4GoumSWpGI2ZZFejMPwQ4Q77dGD37md3Poqr7NjjjAspHtMMGxFjcJGdSp0PHz8NdKeAoI0OOONKg4R9Fscs07TEbLaUctnBJOxEzRqZFVGODgZ4CqXc1hMUa4hmkKaoRayEg+GF8BXQgwYV82COGtaEaHuxVXZXs1P9fJVaUIbNNu0HSwDAdirMVKliuV1Bwc4Ueqm1ZWPZYHzHNczZttFdWM5lRTa3Nw9xChGOyx3gx59o5fw3scqetbO2tXzBGEyADqeArnezNzHJygm/I7sy3nnso5EvJI1dXG4qg4yxOR4+fNbrs66AUHac+hJJ3F11z/AB5h45x2Zare/g7BBK0sYZdWjbdYdonQ1ePYdvGB8PdNgkrmQaE414eFYU2tbtmVLkcRJFV4hIRIVyrleeME48+vppU2O0SdNokDezpFnTu/jupFdn9BeGDoL2SN85uGmU8Sp4Y5Yx3YzzNawbAtJbdWkN0jHXBlyy65448KVJeRDosJJoXjvpumRsFCq7jRnJ1BBznh6vPV9l3Lzb9pcSL1y3AEuGB3hgYcDjg/Xkcs1FpsuC1kSRGkZ0DgFyCe1jPLw07s44V0rddWb0Cr+mSnPS90F0aRR9GuM5zqSedXqkm9udjGfGsOkk1w6ccca10ttityrYazS9z8ta/O/cahWlLAGRPED+O/NFz8ta/O/camxxdjNFFFIkIz/j4+Z+2lto7Pjv4VRyUkjbfikXjG3f8AYRzFMz/j4+a+2rUuGFXseWt5GkRhKoWWKRo5ABjtKcaa8DxHgRWhNabUs5rK4mvIIpJraUmSWOJd542wAWA/KBAyQNc8Ac6LWmdpXKxWUy9EIzJJOq7wAPxQOWTqeeg4a12RyrTZkZOnl3NKNBxxSqbTs3dkjuEZ0JDKupBBwfpIp29sbuwhEwk63CmkirFiQD84YOD4gDvx3UskFrIFniigYMAyOqggg6gg/bU4zUviQyYnjdTMjtOxBUNcKWYZA54xnh5iDUvtSxikMck6q44qQc8/db1HurcW1vnIgjBxjO6M47qnq8BbJhj1yT2RrnjUtyH4mI2tZHpN2feMYJcKpO7g7pzppgjHnrQbQtTM0InUypneUZyvE6+gE+YVp1aDUiGPJ49ka99XW1Eh3kgVjnBIUE65/wC6VklT4KJPEMyGRRG6hgx4cPYM0rtOeK72bdW1tcw9LNC6rvTFBw1ywBI56gaV1l2PPKjdJCm7vZVWI7sZqg2Grkg2UY3de0ox6PWag5L2WLHOLT0nJgn2i/Zij2ZhRjCXTsRxHDox3EeimbC4e4hdpkVHSR4mCkkdliAdRzAB9NMpBHbOd2FI3Gh7A+mntjwxJeTTFI0kmwzZGCxwAGA4DQAacdM8KqnjSVo0+n+o5NdT3MdjzuNlMezmOWUZ8OkOPTiujiUjPSS4/uoPYa6IQEcB5qtuisyXRQk7bLG23Zy+jyQUlYuh4k6ebAxViZBxkQf6f+6dktw7hs4PPHOpMKGMoV7J0Iql9C752FbOZJMjRjN5ButzyBkc8HPnpuyeIgiJwynXIbNJTbGsd5ektI2Azukjhx9XE1tbWsNmWa1iSNmAB3eeM4z6zVON9jKkxv2dPGlZ9BH+aOX0VMMolQMvmq9bAtnuUjiRDlVwazuvlbX537jUxS918ra/PfcagEqN6KjNFAxOf+kB8z9tWqlx/SA+aP11ekwCqoiR53FVcnJ3RjJrK4vLW2ZVubiKJn+KJHCltQumeOrAecjvrIbU2ecYvbfUAj4QcwSPoBPoNADleYkiFnf3FpgqGdp4sg4ZWOTjzMSMDgCveK9DBdQTl1hmSRkwWCtkjOcZ9R9RpH8IrfpLCS6iVusWivLFu/lYGqkcwR9hGoqeOWmRTnxrJBo54qVFVBBAIORyPfTuyoBcXIDjKJ2j5+Qrtk6VmRGDlLSi1vs+edd4AIp/Ozn1V2bS0S2j3V1Y8W76YUYxpU1xzyOXJrYsEMe65K4oxVqg1AvMntoWbeaJC3eRQYIjuZRex8XwquZ843Rx45oYz4yqrnPAnlT3K7j6NxU1hvTc1X11tSJp2TUVNFAxe7JCZAJwdQKyGtNyKHUq3A0mQyOVbXuOKzuuxN1NAnTNLY7rFRwJz6aZFJ5wc91OCr+kyucN/Akq2Jpa6+VtfnvuNTNLXfytp899xq6hmx40VJFFACVx/SC/M/bV6pcf0kvzP3qvSAXurK2u2RriFZGjIKE8VIOQR6QKX/kbZuQTZx5ChQTknAzgceW82O7JxXQooAxt7WC3Z3giVGkOXI4tqTr6ST5yTxNbHGNeFFFAHnJNl3lghW2QXVsD8HGvZkjXkupwwHfkHA4Gmth3scd8baYPBM4wscy7jMfDv0zw7q7OKvCoMmSAd0aeerO5JqmUfbwU1NbDFTRRUC8KKKKACiiigDKeQxRO4RnKjO6o1NaZ0zWN6A1pMuGOUIwgy2o5VmLJCM9Lc/r39tAErdubswdWlCj+tI7J0rS4maGEyLE8pBHZTGfprH+T4gxYSXOSMZ6w/tpaOLpLqSJo70R4IDtM26eWmvOgBqG8klZA1pNGG5tjTz61u8YkHa9BHKslsolAAefA/wAd/bWF5EYIw0K3UjZGiSsSPQTik0mqYF91w5TdJAON7FOClreeSVyHtpYhuhgWxg55eimarx4o470+RJE0refLWnz33Gpqlbz5Wz+f+41WjGaKKKAFbizaWdZUuHjITdICqcjOeYqvUpvLZP1aeyiigCOpS+Wy/q092rCzl8sl/QT3aKKADqcvlk36Ce7R1GTyyb9BPdoooAjqMnlk36Efu1K2cqkkXs36Ke7RRQBbq0/ls36Ke7R1Wby6f9FPdoooAjqs/l8/6Mfu0dUn/wDIXH6Mfu0UUAHVJvL7j1J7tHVJvLrj1J7tFFAB1SXy649Se7R1STy65/Y92iigCDZyn/59yPNue7R1KX/yF1+x7tFFAB1KTy65/Y92p6m/O9uf2fdoooAOpv5Zc+tfZR1N/LLn1r7KKKADqT+W3PrX2VKWW7IjvcTSFDkByMZwRyHjRRQAzRRRQB//2Q=="/>
          <p:cNvSpPr>
            <a:spLocks noChangeAspect="1" noChangeArrowheads="1"/>
          </p:cNvSpPr>
          <p:nvPr/>
        </p:nvSpPr>
        <p:spPr bwMode="auto">
          <a:xfrm>
            <a:off x="63500" y="-433388"/>
            <a:ext cx="1314450" cy="904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BDAAkGBwgHBgkIBwgKCgkLDRYPDQwMDRsUFRAWIB0iIiAdHx8kKDQsJCYxJx8fLT0tMTU3Ojo6Iys/RD84QzQ5Ojf/2wBDAQoKCg0MDRoPDxo3JR8lNzc3Nzc3Nzc3Nzc3Nzc3Nzc3Nzc3Nzc3Nzc3Nzc3Nzc3Nzc3Nzc3Nzc3Nzc3Nzc3Nzf/wAARCACGAMIDASIAAhEBAxEB/8QAGwAAAgMBAQEAAAAAAAAAAAAAAAQBAgMFBgf/xABLEAACAQMBBAUGCAkMAgMAAAABAgMABBEhBRIxQRMUIlFhVHGBkdHSIzIzc6GxwcIGNEJSkpOisvAVJDVDU2JjcoKDlOFV4kRk8f/EABoBAAIDAQEAAAAAAAAAAAAAAAABAgMFBAb/xAAmEQACAgEDBAEFAQAAAAAAAAAAAQIRAxIhMQQTQVEyBRQiQmEV/9oADAMBAAIRAxEAPwD7NcXTQzCJLeWYld7sFRjlzIqnXZvILj9OP3qidSb8YdlxF+TjXU94o3JQNJQ3+ZB9mK555HGVEkrJ67N5BP8ArI/eqG2hKCoNjNljp8JH71RmYco285K+2qsZt9GaHIBPxHB+vFR70h6TTrsx4WMn61PbUdduPIW/Wp7aqZt3O/DIoHPAP1E1NwsrxFYZBG+R2igbTIzp5sijvSDST1258hb9ctHXbnyFv1y0hFbbWQ5faMb4GMG3A1x7da3ghvklBmu1kTeyV6IA4xjGR46/RT7sg0m/XrjfCdSOSCR8MvLHtq3WrojPVAP94eyouM4R/wAxwfMDofrrUnIJ1pd6QaTPrV15Inpm/wCqg3N5ytIv1/8A60oBtbeyTZgYbTtZz+T/AN067sIi2AWAJxR3ZBpRmt5ds7L1SIMvIznUd/xat1q88kh/Xn3alEwS7HLMBw4Yq9HekGlFTcXYUN1eHXh8OfdrI7QlBwyWgPd1r/1q8Sq8eHAYBjje1xqaJhuwNj8kZ9WtN5n4BRKC/nZgqxWzHwuCfuVobi7AyYLbB/8AsN7laE8uNQFCDQY9FNZnW5FxdmPWr0Oq9Vt8kE/jDcsf3PGr9YvfJrb/AJDe5Wd2FcxxPvATZjJU4IBU8DSw2PbgYEt1xJHwx0yc4qPekOh3rF75Nb/8hvco6e9J/Frf/kN7lLDZ0MRz00w4amTmM+01klraW7I8c9y+6RjEpYE8Bk8PWfHjrR3ZBQ0t5eNEsi2sBDAHS4bn/oraO4uVliW4t4kWRioKSliDgngVHdSps4rlelk30LghVVyMBhg+v6OXfTtyMTWfP4U/uNV2OTa3I+RmiozRVgCcv4//ALQ+s1We5ht90TOVLcAAT3Dl4keurS/j/wDtD6zWF/bTXCp0Mwi3TrmMNvDu1FcmX5k48GR2tYAoDdRjpF3lOuGGM59QzWsV9bTy9HBLvOOWDy8fQfVSMezL4DEu0ImONCtog1wNcefJ9NM2Npc28hae5SUdrAWFUxnGOHdr58+GsNiQxc/IkAakqMZ49oCrdI39hJ619tEvCNe91+jX7K0FIDPpTzhk+j20dL/hy+qqS3ltC7JLMiOoBKscEA5x68H1Gqpf2bsoW4jJY7qgHifD10wLyuJI2QpKARjIQ5HjVIMyIN+aZXHxlIAI+jhTVZMCk6kYw4wfRUQDof8AFmPpHsqkkZBjHSOUZsMGOcjBwPXTHoNVZQ43SMg99ACs6XxlfoZYVjI7IYHI0Ph34PorFYdqh0L3kBUEbwEOM8M/e18RoMatxMyv0ThjxKscajT21tTTA57TX0bukFqskYY9oyY56/XUma/kUq1kMMN0npR4Z+s+rxpuH+s5jfOvfw//AD0VMj7jKFG87HABOPTTsRUqtzbKrZw4BO6ceNLWuyra0lWSFpiy8A0pbljmfCt4oJIkULLvYGCHyR6DnIqJOmYrE5QiQ4yuRgDU+sUgJINwysN5FQ5VtMse/wDjjms7pDEjS3FyVgRCZJHkCCMDUnTA4d/DFESXyQ7pNvvKxA3QQNzkPPwrg7Yvt+5WK9vVt+jjCi3ViI7mUYdwdMlVwvDvbPMVPHjc3SFJ0i0ltf30LS27RRQytvIkyssjIGBGWB7O8BnhkZAIOop/ZbNNs4GWKaBzLIvRSyByN1yu8DgaHGR4Y55rm/y1dAuWazVcgqSWAKnGNccfAVvabZg6Pp7mSFI94DeTeK6gccjT4y+hl767nhj4OaU5UdWOW8a8HRWqdD8bJypzpnjx4t9FP3Py1n88f3GrkWu1tk2ss0rXjL0hJHSlt0Koz2QdAADyrpPcxXE9sIt7Mc+6wZCuD0bHn4EeuoJUqLY8DutFTRTGITuEv9Qx+BHxVJ5+FT1iLm4U9zdn66mX8f8A9ofWa05Vx5fmWRKK6N8VlPmNT/Gahoom+NGh86g0ntIw2Vjc3Qh+RiZ8R9knAzjIIqur4HdDMnykQ/vE/smta8821yhXGzL9yOa3CHH6T1o+3IYoWlmg2hGqqWbRH3QPMTVzwZF+pUs+N/sjsvbwyPvvEjNjGWUE489At4QwYQxhgcghBpUKjEAiZ9ddVHsqQr/259Q9lVlprWcnysP+Y/Uajcl/tj6VFLXt1FYtBJeXSIjSbq7wxk7rHA9APqpVYBc7MguZzLI84buWQgDhy9Aqh2NalQu/Py/rTnQgj6vs4VVtv7KU4N1n/LG5+oVUfhDssnCyzsf7tpMfu09Mh6X6HhCYkjWA/JoEAbmB49/jVhMvRCQ6KRzGT5vPypKPbdjLcRQAzq0rbqGS2kRScE43mUAcDV4VWR5JOryFS+ULFeRzka8M64oaa5E9g3pLay6W6mVERd592M5Xv5665rKHaNjFkq8rEndLMpPM58OINPBp2GsaL/mbP2VG5LjG/EB82fepCMU2pbSSrGhcs2MDcPAnGfNmq7UuhDGsMaCa6kyYYg+7kj8on8lRpk4PEaHOCz0T85QPMoFcW62baWczTS3O057q5fO7HcsHbHIYI3VHcCBr3nWcNN7id1sbxSbbMKwytZhgAGuow3a7yIzovmLHj6Cle2kdvCm5tGC2QO7yvcojdI7NvE5OANc8NNeGlUi2IxuGunjtiZSFMFzM8wUDHAsTljls6fm92rdns+a0UGOLZcTFT0nQwhATjQjTv45qf3WOF6YkHBvlmUNzZbrrui7+LgWto0gGgzqoI45PHnTDmdlZINjtgdpTM8cak4x3kjl+TWzSbSErFZ7Lc03VJOcZ5+j6da1t3u+kIuXtGQ73ZVjnw+3NVvrcj2SSDtJI22bGXhIu7eBZFbQJ2xjT8oqMn0UzOipNaBFCgzch/cai1Xew+BnGMDhVrr5a0+eP7jV1xbatkY8DFFSOFFSJCFwypel3YKqw5JPADJqgvrUll6xFlQWI3xoBxPorSdQ94yuAVMOCCOOtchtlXaM3V+oohDDWAE4PEaDh4c65MvzLFwdLr9pr/OodOPbGnD2j11z/AMIZUm2NMsUisJJIo8qc8ZFBHqNUbY8uVCLZKoZSVMAI3cDIGnhoarti3EWzraEiMO1zGzlF3QzL2icf6aWNXNL+kcjqDf8ABTQnPfSu2G3dk3rYyRA5/ZNNLWd3B1m1mg3t3pEKZxnGR3VvPg89HlWemnkaCEusbSkEDdXia4fTXMkrSKu1l4uFwN38k4+kj0Hhz0t9vvExXalq0AJAWW33pkPnwuV9IxjnXVsL+0v41ms5xIpzpgqwxocqcEcuI+usKWOcHuj0EckZq0xXZ8s0c7wvFfSZKjpZsbvMEj1DOnPNV/CFVNvayEnMdypXB5kFPvV1sZ4DNcz8IVJs4tNenjOD580ofJFsPkji3dzeRybtvZGddO30oXv/AOvX4VVrq8z2bElddTMvo/j+Dil3tQqd/Zqo2Dj4ZSM5561LXl6sxEtrFFFp8I8y6jIBPHkDn6K7DStBfRvc2aMVkhuukCQ9HMylHY7gO8hBx2s+bNeqg6CztobdpxiKNUDSyDeIAxkk8TpXjZ+u3bhZ9mQSohBVXkVhvebPECot7WXss+xLCFwVyQseeIzqO4ZP8a1zhqKcuJzdo9Hdy7NWYyS7b6Hebe3RdhRy4DPDT6TS7nZ6RMRtu9ZGB7UUrOcYHcCeX0mntgxKmzlG4q/CSnAHDttT7KCpXkRis2fU6W0kcDdM43X3hsGi2ZFtC5mckrJNbuu5nnlwucccVlFHDJdSbOl2fdiS4h33ubqdGZlVtBkMToSSAMAa4xXchO9GpOrDQnxGhrK+s4L2AxTqCOKOB2o25Mp5MORFVfcOXKBMTi/B+0j3N1nG6xZQOAJIOdc8wKVi2Q9pcMkFgkkD4VpjMek3cKp48MKOXHA0HGmZLq7YiwnjjMskbYkyQkwxxU/knmRqe7OpCkeyrzoijW1vhgdTMzY5Aj0E+kA1OLfskbw7D2fLE8VzaGNpMgoHPaXJA1B449NdGz2TaQyBoUKlCxznJy2p+nWr2MUxiWG6ijAUAKEYt2QBzPjn0CuiqqowoAHgK6enwuX5yISfgEQIuFGKwuvlrT54/uNTNLXXy1p88f3GrvIjI4UUDhRQAlKf5/8A7X21flWF2HN6Nx909FzAIOteXhTaFtdG0uNrX6zxrvK+UKzp+d2lOuuCOR8CKpeFzlsEsihG2eurifhJln2eAfi3DMR4dG4+0Uqt1taNjubQWTuE1sp/d3aWkbaFzdwy39xaukKuFWCBoyS2OOXbhu/TVmHpckcibOXL1eOWNpPc3HCpNQOGoxUmtQyUGdRS9zs6yuyTc2sUjEglyg3sjhrx0rJdoAkA2t0uefR5xw7v830Gm4JOliSTcePeGdxxgr4GoumSWpGI2ZZFejMPwQ4Q77dGD37md3Poqr7NjjjAspHtMMGxFjcJGdSp0PHz8NdKeAoI0OOONKg4R9Fscs07TEbLaUctnBJOxEzRqZFVGODgZ4CqXc1hMUa4hmkKaoRayEg+GF8BXQgwYV82COGtaEaHuxVXZXs1P9fJVaUIbNNu0HSwDAdirMVKliuV1Bwc4Ueqm1ZWPZYHzHNczZttFdWM5lRTa3Nw9xChGOyx3gx59o5fw3scqetbO2tXzBGEyADqeArnezNzHJygm/I7sy3nnso5EvJI1dXG4qg4yxOR4+fNbrs66AUHac+hJJ3F11z/AB5h45x2Zare/g7BBK0sYZdWjbdYdonQ1ePYdvGB8PdNgkrmQaE414eFYU2tbtmVLkcRJFV4hIRIVyrleeME48+vppU2O0SdNokDezpFnTu/jupFdn9BeGDoL2SN85uGmU8Sp4Y5Yx3YzzNawbAtJbdWkN0jHXBlyy65448KVJeRDosJJoXjvpumRsFCq7jRnJ1BBznh6vPV9l3Lzb9pcSL1y3AEuGB3hgYcDjg/Xkcs1FpsuC1kSRGkZ0DgFyCe1jPLw07s44V0rddWb0Cr+mSnPS90F0aRR9GuM5zqSedXqkm9udjGfGsOkk1w6ccca10ttityrYazS9z8ta/O/cahWlLAGRPED+O/NFz8ta/O/camxxdjNFFFIkIz/j4+Z+2lto7Pjv4VRyUkjbfikXjG3f8AYRzFMz/j4+a+2rUuGFXseWt5GkRhKoWWKRo5ABjtKcaa8DxHgRWhNabUs5rK4mvIIpJraUmSWOJd542wAWA/KBAyQNc8Ac6LWmdpXKxWUy9EIzJJOq7wAPxQOWTqeeg4a12RyrTZkZOnl3NKNBxxSqbTs3dkjuEZ0JDKupBBwfpIp29sbuwhEwk63CmkirFiQD84YOD4gDvx3UskFrIFniigYMAyOqggg6gg/bU4zUviQyYnjdTMjtOxBUNcKWYZA54xnh5iDUvtSxikMck6q44qQc8/db1HurcW1vnIgjBxjO6M47qnq8BbJhj1yT2RrnjUtyH4mI2tZHpN2feMYJcKpO7g7pzppgjHnrQbQtTM0InUypneUZyvE6+gE+YVp1aDUiGPJ49ka99XW1Eh3kgVjnBIUE65/wC6VklT4KJPEMyGRRG6hgx4cPYM0rtOeK72bdW1tcw9LNC6rvTFBw1ywBI56gaV1l2PPKjdJCm7vZVWI7sZqg2Grkg2UY3de0ox6PWag5L2WLHOLT0nJgn2i/Zij2ZhRjCXTsRxHDox3EeimbC4e4hdpkVHSR4mCkkdliAdRzAB9NMpBHbOd2FI3Gh7A+mntjwxJeTTFI0kmwzZGCxwAGA4DQAacdM8KqnjSVo0+n+o5NdT3MdjzuNlMezmOWUZ8OkOPTiujiUjPSS4/uoPYa6IQEcB5qtuisyXRQk7bLG23Zy+jyQUlYuh4k6ebAxViZBxkQf6f+6dktw7hs4PPHOpMKGMoV7J0Iql9C752FbOZJMjRjN5ButzyBkc8HPnpuyeIgiJwynXIbNJTbGsd5ektI2Azukjhx9XE1tbWsNmWa1iSNmAB3eeM4z6zVON9jKkxv2dPGlZ9BH+aOX0VMMolQMvmq9bAtnuUjiRDlVwazuvlbX537jUxS918ra/PfcagEqN6KjNFAxOf+kB8z9tWqlx/SA+aP11ekwCqoiR53FVcnJ3RjJrK4vLW2ZVubiKJn+KJHCltQumeOrAecjvrIbU2ecYvbfUAj4QcwSPoBPoNADleYkiFnf3FpgqGdp4sg4ZWOTjzMSMDgCveK9DBdQTl1hmSRkwWCtkjOcZ9R9RpH8IrfpLCS6iVusWivLFu/lYGqkcwR9hGoqeOWmRTnxrJBo54qVFVBBAIORyPfTuyoBcXIDjKJ2j5+Qrtk6VmRGDlLSi1vs+edd4AIp/Ozn1V2bS0S2j3V1Y8W76YUYxpU1xzyOXJrYsEMe65K4oxVqg1AvMntoWbeaJC3eRQYIjuZRex8XwquZ843Rx45oYz4yqrnPAnlT3K7j6NxU1hvTc1X11tSJp2TUVNFAxe7JCZAJwdQKyGtNyKHUq3A0mQyOVbXuOKzuuxN1NAnTNLY7rFRwJz6aZFJ5wc91OCr+kyucN/Akq2Jpa6+VtfnvuNTNLXfytp899xq6hmx40VJFFACVx/SC/M/bV6pcf0kvzP3qvSAXurK2u2RriFZGjIKE8VIOQR6QKX/kbZuQTZx5ChQTknAzgceW82O7JxXQooAxt7WC3Z3giVGkOXI4tqTr6ST5yTxNbHGNeFFFAHnJNl3lghW2QXVsD8HGvZkjXkupwwHfkHA4Gmth3scd8baYPBM4wscy7jMfDv0zw7q7OKvCoMmSAd0aeerO5JqmUfbwU1NbDFTRRUC8KKKKACiiigDKeQxRO4RnKjO6o1NaZ0zWN6A1pMuGOUIwgy2o5VmLJCM9Lc/r39tAErdubswdWlCj+tI7J0rS4maGEyLE8pBHZTGfprH+T4gxYSXOSMZ6w/tpaOLpLqSJo70R4IDtM26eWmvOgBqG8klZA1pNGG5tjTz61u8YkHa9BHKslsolAAefA/wAd/bWF5EYIw0K3UjZGiSsSPQTik0mqYF91w5TdJAON7FOClreeSVyHtpYhuhgWxg55eimarx4o470+RJE0refLWnz33Gpqlbz5Wz+f+41WjGaKKKAFbizaWdZUuHjITdICqcjOeYqvUpvLZP1aeyiigCOpS+Wy/q092rCzl8sl/QT3aKKADqcvlk36Ce7R1GTyyb9BPdoooAjqMnlk36Efu1K2cqkkXs36Ke7RRQBbq0/ls36Ke7R1Wby6f9FPdoooAjqs/l8/6Mfu0dUn/wDIXH6Mfu0UUAHVJvL7j1J7tHVJvLrj1J7tFFAB1SXy649Se7R1STy65/Y92iigCDZyn/59yPNue7R1KX/yF1+x7tFFAB1KTy65/Y92p6m/O9uf2fdoooAOpv5Zc+tfZR1N/LLn1r7KKKADqT+W3PrX2VKWW7IjvcTSFDkByMZwRyHjRRQAzRRRQB//2Q=="/>
          <p:cNvSpPr>
            <a:spLocks noChangeAspect="1" noChangeArrowheads="1"/>
          </p:cNvSpPr>
          <p:nvPr/>
        </p:nvSpPr>
        <p:spPr bwMode="auto">
          <a:xfrm>
            <a:off x="63500" y="-433388"/>
            <a:ext cx="1314450" cy="904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2" name="Picture 8" descr="http://t1.gstatic.com/images?q=tbn:ANd9GcSG8Uqu6F2omY5JcfHpzTsO2JgMAMFyZYDB55KS2sGp9PNIspL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267200"/>
            <a:ext cx="3200400" cy="22098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2971800" y="1600200"/>
            <a:ext cx="1981200" cy="2344654"/>
            <a:chOff x="2971800" y="1752600"/>
            <a:chExt cx="1981200" cy="2344654"/>
          </a:xfrm>
        </p:grpSpPr>
        <p:pic>
          <p:nvPicPr>
            <p:cNvPr id="16393" name="Picture 9" descr="C:\Documents and Settings\jcrook\Local Settings\Temporary Internet Files\Content.IE5\9KQ6F1ZC\MC900355919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0400" y="1752600"/>
              <a:ext cx="1375258" cy="2344654"/>
            </a:xfrm>
            <a:prstGeom prst="rect">
              <a:avLst/>
            </a:prstGeom>
            <a:noFill/>
          </p:spPr>
        </p:pic>
        <p:pic>
          <p:nvPicPr>
            <p:cNvPr id="16394" name="Picture 10" descr="C:\Documents and Settings\jcrook\Local Settings\Temporary Internet Files\Content.IE5\1ARM95EN\MC90003018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2057400"/>
              <a:ext cx="1981200" cy="1752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Hiram Rhodes Revels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305007">
            <a:off x="534205" y="2007135"/>
            <a:ext cx="2647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Bernard MT Condensed" pitchFamily="18" charset="0"/>
              </a:rPr>
              <a:t>Hiram Rhodes Revels was elected as the </a:t>
            </a:r>
            <a:r>
              <a:rPr lang="en-US" sz="2000" u="sng" dirty="0" smtClean="0">
                <a:solidFill>
                  <a:srgbClr val="002060"/>
                </a:solidFill>
                <a:latin typeface="Bernard MT Condensed" pitchFamily="18" charset="0"/>
              </a:rPr>
              <a:t>first African-American Senator</a:t>
            </a:r>
            <a:endParaRPr lang="en-US" sz="2000" u="sng" dirty="0">
              <a:solidFill>
                <a:srgbClr val="002060"/>
              </a:solidFill>
              <a:latin typeface="Bernard MT Condensed" pitchFamily="18" charset="0"/>
            </a:endParaRPr>
          </a:p>
        </p:txBody>
      </p:sp>
      <p:pic>
        <p:nvPicPr>
          <p:cNvPr id="17410" name="Picture 2" descr="http://t3.gstatic.com/images?q=tbn:ANd9GcT6hYr365II_uzfR-Zc_H6Lu17UMmOruZe9Ex0_dp3i7E3xra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743200"/>
            <a:ext cx="2209800" cy="2514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458486">
            <a:off x="560643" y="4684851"/>
            <a:ext cx="2971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Bernard MT Condensed" pitchFamily="18" charset="0"/>
              </a:rPr>
              <a:t>In 1870 the Mississippi state legislature chose </a:t>
            </a:r>
            <a:r>
              <a:rPr lang="en-US" sz="2000" u="sng" dirty="0" smtClean="0">
                <a:solidFill>
                  <a:schemeClr val="accent4">
                    <a:lumMod val="50000"/>
                  </a:schemeClr>
                </a:solidFill>
                <a:latin typeface="Bernard MT Condensed" pitchFamily="18" charset="0"/>
              </a:rPr>
              <a:t>Revels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Bernard MT Condensed" pitchFamily="18" charset="0"/>
              </a:rPr>
              <a:t> to fill a seat on the </a:t>
            </a:r>
            <a:r>
              <a:rPr lang="en-US" sz="2000" u="sng" dirty="0" smtClean="0">
                <a:solidFill>
                  <a:schemeClr val="accent4">
                    <a:lumMod val="50000"/>
                  </a:schemeClr>
                </a:solidFill>
                <a:latin typeface="Bernard MT Condensed" pitchFamily="18" charset="0"/>
              </a:rPr>
              <a:t>Senate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Bernard MT Condensed" pitchFamily="18" charset="0"/>
              </a:rPr>
              <a:t> that had been </a:t>
            </a:r>
            <a:r>
              <a:rPr lang="en-US" sz="2000" u="sng" dirty="0" smtClean="0">
                <a:solidFill>
                  <a:schemeClr val="accent4">
                    <a:lumMod val="50000"/>
                  </a:schemeClr>
                </a:solidFill>
                <a:latin typeface="Bernard MT Condensed" pitchFamily="18" charset="0"/>
              </a:rPr>
              <a:t>vacant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Bernard MT Condensed" pitchFamily="18" charset="0"/>
              </a:rPr>
              <a:t> since the start of the </a:t>
            </a:r>
            <a:r>
              <a:rPr lang="en-US" sz="2000" u="sng" dirty="0" smtClean="0">
                <a:solidFill>
                  <a:schemeClr val="accent4">
                    <a:lumMod val="50000"/>
                  </a:schemeClr>
                </a:solidFill>
                <a:latin typeface="Bernard MT Condensed" pitchFamily="18" charset="0"/>
              </a:rPr>
              <a:t>Civil War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473595">
            <a:off x="6281805" y="4396006"/>
            <a:ext cx="243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There were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22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 African American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men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 elected to the U.S.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congress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 from the end of the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Civil War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 to the turn of the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20</a:t>
            </a:r>
            <a:r>
              <a:rPr lang="en-US" sz="2000" u="sng" baseline="30000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th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  century.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766171">
            <a:off x="6353620" y="2089168"/>
            <a:ext cx="22185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rnard MT Condensed" pitchFamily="18" charset="0"/>
              </a:rPr>
              <a:t>Revel won </a:t>
            </a:r>
            <a:r>
              <a:rPr lang="en-US" sz="2000" u="sng" dirty="0" smtClean="0">
                <a:solidFill>
                  <a:schemeClr val="accent1">
                    <a:lumMod val="50000"/>
                  </a:schemeClr>
                </a:solidFill>
                <a:latin typeface="Bernard MT Condensed" pitchFamily="18" charset="0"/>
              </a:rPr>
              <a:t>notice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rnard MT Condensed" pitchFamily="18" charset="0"/>
              </a:rPr>
              <a:t> for </a:t>
            </a:r>
            <a:r>
              <a:rPr lang="en-US" sz="2000" u="sng" dirty="0" smtClean="0">
                <a:solidFill>
                  <a:schemeClr val="accent1">
                    <a:lumMod val="50000"/>
                  </a:schemeClr>
                </a:solidFill>
                <a:latin typeface="Bernard MT Condensed" pitchFamily="18" charset="0"/>
              </a:rPr>
              <a:t>speaking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rnard MT Condensed" pitchFamily="18" charset="0"/>
              </a:rPr>
              <a:t> out against </a:t>
            </a:r>
            <a:r>
              <a:rPr lang="en-US" sz="2000" u="sng" dirty="0" smtClean="0">
                <a:solidFill>
                  <a:schemeClr val="accent1">
                    <a:lumMod val="50000"/>
                  </a:schemeClr>
                </a:solidFill>
                <a:latin typeface="Bernard MT Condensed" pitchFamily="18" charset="0"/>
              </a:rPr>
              <a:t>racial segregation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for the South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918607">
            <a:off x="623529" y="1933101"/>
            <a:ext cx="2819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>
                <a:solidFill>
                  <a:schemeClr val="tx2"/>
                </a:solidFill>
              </a:rPr>
              <a:t>Black Codes- laws passed in the</a:t>
            </a:r>
            <a:r>
              <a:rPr lang="en-US" sz="2000" u="sng" dirty="0" smtClean="0">
                <a:solidFill>
                  <a:schemeClr val="tx2"/>
                </a:solidFill>
              </a:rPr>
              <a:t> South </a:t>
            </a:r>
            <a:r>
              <a:rPr lang="en-US" sz="2000" dirty="0" smtClean="0">
                <a:solidFill>
                  <a:schemeClr val="tx2"/>
                </a:solidFill>
              </a:rPr>
              <a:t>during the </a:t>
            </a:r>
            <a:r>
              <a:rPr lang="en-US" sz="2000" u="sng" dirty="0" smtClean="0">
                <a:solidFill>
                  <a:schemeClr val="tx2"/>
                </a:solidFill>
              </a:rPr>
              <a:t>Reconstruction</a:t>
            </a:r>
            <a:r>
              <a:rPr lang="en-US" sz="2000" dirty="0" smtClean="0">
                <a:solidFill>
                  <a:schemeClr val="tx2"/>
                </a:solidFill>
              </a:rPr>
              <a:t> to</a:t>
            </a:r>
            <a:r>
              <a:rPr lang="en-US" sz="2000" u="sng" dirty="0" smtClean="0">
                <a:solidFill>
                  <a:schemeClr val="tx2"/>
                </a:solidFill>
              </a:rPr>
              <a:t> limit </a:t>
            </a:r>
            <a:r>
              <a:rPr lang="en-US" sz="2000" dirty="0" smtClean="0">
                <a:solidFill>
                  <a:schemeClr val="tx2"/>
                </a:solidFill>
              </a:rPr>
              <a:t>the </a:t>
            </a:r>
            <a:r>
              <a:rPr lang="en-US" sz="2000" u="sng" dirty="0" smtClean="0">
                <a:solidFill>
                  <a:schemeClr val="tx2"/>
                </a:solidFill>
              </a:rPr>
              <a:t>opportunities</a:t>
            </a:r>
            <a:r>
              <a:rPr lang="en-US" sz="2000" dirty="0" smtClean="0">
                <a:solidFill>
                  <a:schemeClr val="tx2"/>
                </a:solidFill>
              </a:rPr>
              <a:t> for </a:t>
            </a:r>
            <a:r>
              <a:rPr lang="en-US" sz="2000" u="sng" dirty="0" smtClean="0">
                <a:solidFill>
                  <a:schemeClr val="tx2"/>
                </a:solidFill>
              </a:rPr>
              <a:t>blacks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327470">
            <a:off x="3352800" y="3886200"/>
            <a:ext cx="3429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Jim Crow Laws- laws passed to bypass laws created by the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</a:rPr>
              <a:t>Radical Republicans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, and any other Federal law that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</a:rPr>
              <a:t>Southerners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did not agree with concerning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</a:rPr>
              <a:t>African Americans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18434" name="Picture 2" descr="http://t3.gstatic.com/images?q=tbn:ANd9GcTGjOxwezipGMU3t01jflPageS_Yyva9ts5jQgKD0jhn-eVhMZ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2895600" cy="638175"/>
          </a:xfrm>
          <a:prstGeom prst="rect">
            <a:avLst/>
          </a:prstGeom>
          <a:noFill/>
        </p:spPr>
      </p:pic>
      <p:pic>
        <p:nvPicPr>
          <p:cNvPr id="18436" name="Picture 4" descr="http://t3.gstatic.com/images?q=tbn:ANd9GcTfr_z-KMYJBp23g3J7-ZcH5oj1dKrgJPiFg_IkUkRTvPcrnN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648200"/>
            <a:ext cx="2247900" cy="2028826"/>
          </a:xfrm>
          <a:prstGeom prst="rect">
            <a:avLst/>
          </a:prstGeom>
          <a:noFill/>
        </p:spPr>
      </p:pic>
      <p:pic>
        <p:nvPicPr>
          <p:cNvPr id="18438" name="Picture 6" descr="http://t1.gstatic.com/images?q=tbn:ANd9GcRoei6Z0bWVCI8zr8sOtlKhJl7GzKQnErXyys6WHUXe5u28bATXCw"/>
          <p:cNvPicPr>
            <a:picLocks noChangeAspect="1" noChangeArrowheads="1"/>
          </p:cNvPicPr>
          <p:nvPr/>
        </p:nvPicPr>
        <p:blipFill>
          <a:blip r:embed="rId4" cstate="print"/>
          <a:srcRect t="10667" b="39556"/>
          <a:stretch>
            <a:fillRect/>
          </a:stretch>
        </p:blipFill>
        <p:spPr bwMode="auto">
          <a:xfrm>
            <a:off x="4724400" y="5791200"/>
            <a:ext cx="2143125" cy="1066800"/>
          </a:xfrm>
          <a:prstGeom prst="rect">
            <a:avLst/>
          </a:prstGeom>
          <a:noFill/>
        </p:spPr>
      </p:pic>
      <p:pic>
        <p:nvPicPr>
          <p:cNvPr id="18440" name="Picture 8" descr="http://www.shomanchebat.com/wp-content/uploads/2011/10/Jim-crow-law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219200"/>
            <a:ext cx="2398888" cy="2590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441052">
            <a:off x="6077189" y="402076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The Ku Klux Klan was a secret society that gained support in 1868 and sought to </a:t>
            </a:r>
            <a:r>
              <a:rPr lang="en-US" b="1" u="sng" dirty="0" smtClean="0">
                <a:solidFill>
                  <a:schemeClr val="accent4"/>
                </a:solidFill>
              </a:rPr>
              <a:t>destroy</a:t>
            </a:r>
            <a:r>
              <a:rPr lang="en-US" b="1" dirty="0" smtClean="0">
                <a:solidFill>
                  <a:schemeClr val="accent4"/>
                </a:solidFill>
              </a:rPr>
              <a:t> the Republican party in the </a:t>
            </a:r>
            <a:r>
              <a:rPr lang="en-US" b="1" u="sng" dirty="0" smtClean="0">
                <a:solidFill>
                  <a:schemeClr val="accent4"/>
                </a:solidFill>
              </a:rPr>
              <a:t>South</a:t>
            </a:r>
            <a:r>
              <a:rPr lang="en-US" b="1" dirty="0" smtClean="0">
                <a:solidFill>
                  <a:schemeClr val="accent4"/>
                </a:solidFill>
              </a:rPr>
              <a:t>.  The used</a:t>
            </a:r>
            <a:r>
              <a:rPr lang="en-US" b="1" u="sng" dirty="0" smtClean="0">
                <a:solidFill>
                  <a:schemeClr val="accent4"/>
                </a:solidFill>
              </a:rPr>
              <a:t> harsh intimidation</a:t>
            </a:r>
            <a:r>
              <a:rPr lang="en-US" b="1" dirty="0" smtClean="0">
                <a:solidFill>
                  <a:schemeClr val="accent4"/>
                </a:solidFill>
              </a:rPr>
              <a:t> tactics on </a:t>
            </a:r>
            <a:r>
              <a:rPr lang="en-US" b="1" u="sng" dirty="0" smtClean="0">
                <a:solidFill>
                  <a:schemeClr val="accent4"/>
                </a:solidFill>
              </a:rPr>
              <a:t>African Americans </a:t>
            </a:r>
            <a:r>
              <a:rPr lang="en-US" b="1" dirty="0" smtClean="0">
                <a:solidFill>
                  <a:schemeClr val="accent4"/>
                </a:solidFill>
              </a:rPr>
              <a:t>and other groups that helped African Americans.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18442" name="Picture 10" descr="http://t1.gstatic.com/images?q=tbn:ANd9GcRDQ4vOn1T1siOPnkZ1SPnfvlYmlGmPk8Rj8_IXNUzYSwdPczxN_A"/>
          <p:cNvPicPr>
            <a:picLocks noChangeAspect="1" noChangeArrowheads="1"/>
          </p:cNvPicPr>
          <p:nvPr/>
        </p:nvPicPr>
        <p:blipFill>
          <a:blip r:embed="rId6" cstate="print"/>
          <a:srcRect l="8081" t="3150" r="11111" b="14961"/>
          <a:stretch>
            <a:fillRect/>
          </a:stretch>
        </p:blipFill>
        <p:spPr bwMode="auto">
          <a:xfrm>
            <a:off x="7239000" y="3505200"/>
            <a:ext cx="16764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Republicans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514600"/>
            <a:ext cx="25908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After Reconstruction was over </a:t>
            </a:r>
            <a:r>
              <a:rPr lang="en-US" sz="2500" u="sng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Republicans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  didn’t have  any </a:t>
            </a:r>
            <a:r>
              <a:rPr lang="en-US" sz="2500" u="sng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political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 power in the </a:t>
            </a:r>
            <a:r>
              <a:rPr lang="en-US" sz="2500" u="sng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South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 for over </a:t>
            </a:r>
            <a:r>
              <a:rPr lang="en-US" sz="2500" u="sng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100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 years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53391" y="1747092"/>
            <a:ext cx="2590800" cy="4746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Favored </a:t>
            </a:r>
            <a:r>
              <a:rPr lang="en-US" sz="2500" u="sng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harsh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 treatment of the </a:t>
            </a:r>
            <a:r>
              <a:rPr lang="en-US" sz="2500" u="sng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south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 and quick </a:t>
            </a:r>
            <a:r>
              <a:rPr lang="en-US" sz="2500" u="sng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incorporation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 of the </a:t>
            </a:r>
            <a:r>
              <a:rPr lang="en-US" sz="2500" u="sng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freeman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 into </a:t>
            </a:r>
            <a:r>
              <a:rPr lang="en-US" sz="2500" u="sng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citizenship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 with full privileges including </a:t>
            </a:r>
            <a:r>
              <a:rPr lang="en-US" sz="2500" u="sng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voting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 rights and the push for </a:t>
            </a:r>
            <a:r>
              <a:rPr lang="en-US" sz="2500" u="sng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seizure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 of </a:t>
            </a:r>
            <a:r>
              <a:rPr lang="en-US" sz="2500" u="sng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land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 from planters</a:t>
            </a:r>
          </a:p>
          <a:p>
            <a:endParaRPr lang="en-US" dirty="0"/>
          </a:p>
        </p:txBody>
      </p:sp>
      <p:pic>
        <p:nvPicPr>
          <p:cNvPr id="19458" name="Picture 2" descr="http://t1.gstatic.com/images?q=tbn:ANd9GcSITImJCrafZhjk_ZMIJypj1k2Z_bpGuCfEkSbIFCu-nDGEMR5SP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133600"/>
            <a:ext cx="2438400" cy="3886200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hQSERUUEhQWFRQVFBcYGBgXGBgVFxcYFBcVFRcXGBcXHCYeFxkkGhgXHy8gJCcpLCwsFR4xNTAqNSYrLCkBCQoKBQUFDQUFDSkYEhgpKSkpKSkpKSkpKSkpKSkpKSkpKSkpKSkpKSkpKSkpKSkpKSkpKSkpKSkpKSkpKSkpKf/AABEIAL0BCwMBIgACEQEDEQH/xAAbAAACAwEBAQAAAAAAAAAAAAAEBQIDBgEAB//EAE8QAAECAwQFCAQJCAkEAwAAAAECEQADIQQFEjETIkFRYQYycYGRobHRQlJyshQjJDNic5LB8BUlU3Sis8LhBzQ1NkNjgtLxFiaDk0ZUZP/EABQBAQAAAAAAAAAAAAAAAAAAAAD/xAAUEQEAAAAAAAAAAAAAAAAAAAAA/9oADAMBAAIRAxEAPwDVTrYtN/rCVMDKAI2H4tBy21jey0rIfGK7k+cfPrQf+4V/VD90iPostdOqA8EK9buEeKVeseweURmLaIqmwEhiGau4eUSSD63h5RRpRHRaQIAnCd57vKPYeJ7vKBha4kbWIC8p4nu8o8UcT3eUUfDBEjaRASKOJ7vKIKRx8PKIKtAiv4QHgL8B9buHlHMB9Y9g8orE4R4ToDygfW7h5RUtBHpHsT5RMLeOTJwgI6M7z2J8o4EHee7yiSp0cE+AsEknb4eUdTJ4nu8o7KniJKW0B0I4nu8oloOJ7vKKtNFyJ4gOmz8T3RFUjie7yi7GIo00BxNm4mOCz8THhPjumEBAyWap/HVFug4n8dUQE0Nvi1ChAV6FW890ewK3nugjFEVzQICMsF6k90WtFKJsWhcALeYaTNP+Wv3TFlh+aR7CfARVfJ+TzvqpnumLbB81L9hPuiA+eT/7wTPqR+6RH0KQoN1R8+nf3gmfUj93Lj6FJTQHhAUWmbAgnxG03mjWq2BYlmh5ysLD9tPbAgtqXbENm3eSkd4I6oAszYgu0QOqeDkR2wOubAMFT44bRAAmvEVzYA2da6RxNthcqY8QxQDX4U8R+EVhYJ7f8E+EdTahvPYfKAdom0j2mhci2Dj9lXlHTaAN/wBlXlAGm0RUqfWKEzgf5gjxiMxUASubFM2cRFOkiucuAOk2uCFWmkJ5UyCjMpAFC1Rai01hTpaxaJ8A8E6kUKnQu+GUiBtEAwM2I/CYXfCojpoBnLtMFon0hKmdBKLRAMzaDHFzYBTNeCMdIC+RMcwwQgQqkZw0lmAEvv8Aq876mZ7hi+wfNS/YT7oga/lfJ5/1E33TBNg+al+wn3RAfP1n/uCZ9Sn93Lj6FL5sYD/5BN+pT7kuPoCEtAZe87sX8ayksuYiYHBcKRoqE7QdHm1HhCqxkzETEqTqkA1LECapahlsLMfonKNleBj57el6qkTTLQxAUTUV19fYRSsAwlXeQQ+FVVKfVcGYhQU23n1/1QRYZagTiCnpUlw2FAZnzcK798Kbtv8AXNfVAZt9Xfjwh5LWSHLOd2UAsmW2agqfFz8QYO6GUMAJSwNAW2uzh4sN4LCmWUtjUgUZylIUk9JfLhE7ZNKFOwOLi2TDd0RCVbCogYKb8QbsaAXjlMoGW8t9IUh0lgknC7vsAx/ZbbD1MxxC68pmjAIQVDaBhdyQxqRxiFjvHEwCFjLMJAHYYAi8JtG2E71JNADQoBMBC0E7XDENinHoq1ci549p86WTkojooaU7IVW+8pUtaZa55SpRYBy7sAxbLr3wBUqcczUFxlPVRg9N0WTVmjAlg2VoYCmTGvb4R2zyTUBag2esTnQN1Dti9EhSS+Mn2iSNmx+EB6xWxSUOU1YMNZ2dbUUXc8Tti43sONP8uZ07oGtiTgzck+qTsNMKS/fC/Q0FCP8AxzWOwBsfSfwYBx+UcqGpbmL/ANuXGIrvMNkrNvm5nGuWVO8QpUjPnVJPzc52HHH0QYLKScSMIqCMQmOKVd179+UAbZ5j/gjMA5GozgifPwpfP8bOMCWZ3LsS4dsshF1t5nbvPoq2AuegQA6bw1mYv7C27WaPflcbAr/1zf8AbCkSCCrVIyPzc7cBTXc59x3RyeklJZCmQGS8uZzepbE55jqgGq70ILMonNghZpvyyiu22vmk0ctsDc4ZK4gUz2RyyWBQUFugHNilYNc6FbAxC9VgDZzlCplj0if8QEQA6LWd+eQ+IG1ti8/5xGXbFZFXo0fQ9GxfTAqpwHpJDt6UkUIampw6C8FWWyYxQOl6nFKO96hOWUByXbVM5XmDtkDsdWeXbDm6ZyjVW0Ajm1BZuZQbYXWez5414ehUo9wRSjQ2sydzswAcM7OXZuPdAMJc2sGy1PCO2WgoS4IHE9BgWRfqiWHiav8A+H8NAbCQYNSuMndV7rWWUoCmqwVUs9QZYbtjTSXOcALfi/k8/wDV5vumGVh+aR7CfAQs5SECzz/1eb7sNLF82j2E+AgMEP7wTfqU+5KjerUwjCSwfy/Ob9Cn3JUbidlALLat4+c8pZPyhR4DwEfQ7WYwXKVfxxPAeAgA7iopZ4D+KNNZZjoEZm5FupfQPvjSWQao6/GAot5ql+P3QPI5yWJz3ncYJt2zr+6ApSziHSPvgDbdVHZAdkLKHR9xgq0F0wPLTrJ6fuMBXf01Ys80y+cJam6WMfOeTN04wubNQZinaqwkJB9Mqd33R9VUIyFsswTPUmQEpThdTuQ7vQAjCKj7oDRXSpSJScRdQQkGrua7duYrFwvZNaihb0s/sxRZltLAbVDMQXFD/KBjirVWT5zthdxkGcbIBn+U0Ucpr7R/hpFU23oU4SzseaCMqkPhbKARjLZmr5TXG3eDU16uEESdJrA0DeqvIBmBUWgDplpQnMJHUTTqHT2RUu3ywHOBt+FX+2ApxNM+aMhNOyrYCE5b4HmIUSXKm9Vprk7x8Zk1IB1ZrcFUTho2QIzLbQ2cWLvEMoEDVZwUqObZMGOY7YV2AMpymY7gAkTAM3L41F49a5hLiocgZTXoBkQoDbs47ngDPh6CHYAU/wANe0P6sQVbkbAHZxqKG/a1CG8IX6MgDVo+Q0ii5cCmkoW2F8+MclyCVVQciSSmYMgTUqmEZh2Y5wDZNpATUDKpwlVaO7VqT3RWu0oUMiwdmRNT05MYDnDE7JKmcHVKtoLUWPAxXLsJUoApZOZBQ1NqXxnMjdAEqtSB62yuGaxfiTFaZmKqnLAs+EpDOMlEA7+yoEXSbrAzwlLu2Ft7VxHfAlq5qcq1DpQah/XUOOwwBOmWASkgs2aZQFXy12/4iRtat4elGkV31xwJ8NSRTDQChTIr2r6uDxYjGt8ABbalMij9BMAeVAoICsRKa4Wd60ZBG9qHZnAa5a9y6DZiqaVBVNof+YvSghJdiWLhkAAnIFtXtgeSpBwuuWkOwpZzm7mgO6ANuyYpM0Pi2gPXftM4scLbCWfjG9s8ygjDWKZLK85YrkDJzYsAwxGrZRsrHKLA8BAU8pV/Jp/6vM92G9j+bR7CfAQk5SpIstof9BN92Hlk+bR7KfAQGGkD8/zm/QI92VG0tGUYyQD+Xp7foEe7KjZWk0gE1sVGF5TfOE8B4RuLYIwvKRQxkbaeEAvuWYdIv2R4xqbHN1OsxkbnHxivZHjDw27AmjO+0hO3eeEAbbVc3rgOWNcbYHtV5Fhlt2ktquMhtgdFrXiyZ2ySo1YH1cs+7KAdzsj1eMQRmOmOSwoprnQ5NnwOUBflOWgnGrCUmqSC53ENmOMAdbp+BPE/gxh7FfBmzSAAVKJR1gqbqq/RB3KG9lzpsqXZ8ySFAsRTYWJaj1jt4WVNk0ZQgLUnGVPqkhVSXyHXsgNNhwoCRkwSPCIrsKVAPUszkA5dTt1xirX/AElodpSCrV9I4WUXfJ3Ap3w/5HXuqfKOk5yS9KUU7U4M3ZAO7PZUmuEAilAKYdXNngvQ7yT+OEI7+tC0oShKQTNm4XIdgQpZLAhzTbSM5OvE2WcMSqgJBKVKOHE5AXLNFJYc4AM+2A1N53hLkJGKUuYSFOEJCmSg1KnyGUesk+TPlibKAoRmEuMsx0Fx1QjvblGgTZYUhWMywohBLhlu1CPVer0ptgbknfCEzZklQwpmsEEBWHEnEML78JG7mwGqt99yLMUCcspKsszzWqW2R1QkLRpUspOYO/ZtjEcrLFLUZ5bDMloQwSoEPRSlYGdND0RfySvJapBQZriUsejhcKJABU+TvRt1YDYolocYQkO7lkunCz1ambRGdeklMwS1TNZQoMRrwDbeEZflla1SpDJVSYwUSyiUYaltrkByIzt3XMpM2zqJC5UxGkVUDRsxYmrbOl2zgPqCbRLTzlM5LVIcZ5A7iIktnThJYkvU5YSdp3gRgbTbkTVheBi5SSphiA1HCQp6MeaNsE3spSbODZ5wCSopUNaoWGoTzNuz0s4DUy7/ALIpeiTOSpbswUsh8mxZd8GS5aVb6EinSfOPmF03RobUkMZiAxdLMknIqKmDDNtrbYe2e0zkLmzRMxhJVqawKm2hjnty2je8BqpN9SQrApSsYbEwISCQ7OM8s4ZywhYxJLj2i3XWPmnKC0NpSqYULIQUpASCcQBANSR0wxuMLWlSUKUAZWIqKgE4krDMptoBO4QG3mthZDZgBmZyRugiXZE8ftHzjO3Ha0BwVKqymIJrVJOJtwA6o0spW0ZGAOstnGWt9pXnDuzighLY1Vh3JOUAByo/qto+ome7DuyfNo9lPgIS8qSPglo+omeAh1ZeYj2U+AgMZYx+frR9QjwlRs7QmkY6xA/l20N+gl+EuNnP5sAgt6YwvKCzvMJ4CPoNsTGOveU6z1QGcuyUBMV7P3iGgs6iNV3B3t2sRvgeQkJmFyBTaQNog0XpLQCSoZ+W00gBk3apgNg3qWfFZjyLm9ne5GI98U2rlMn/AA8JPEufspcmFFq5aLxpQEtrALOFSSAcmxZOWgNPPK0oIckmgVRwSTVgBk/dGU5YTXA0ajpEJNAKsc+pgaRy9bPaZywBNVLkOKByos2Y2V+lxaDJglrSmWs42YJJUcVA2wwC7kXdmjmGauakqUDqbTiALuTlXdCblje6pk1cpCnS+udr+qPoinZGgvTk18WTJdEwJLMS1WJYb6RjFXeZYGaizk7HzLP2QAlnswxBKQVKJYJFSeDDbH0Hk3dNqlAslMvEzlSgSAMqJBrU7REuRljsqfm1Ypx52IYVjeEpOziHeNa0AlvIpYSZqtIpYxUBBRhyUkO4U537IDtt0SlTEzVgukOpwMCglI5wPR4wvve7VpmTJ0pZSAsYATiJUoYlM+VKtxjxeZKSpTKmF2SpRQhmIJUUtmchlUQGSvO8lTbStYdOJRwgFqBwA/8AphtyRcTlIfWAC362OfEiOWq65MuzqUSNMhbLRiBIIJ1Ql32vnXjF8y8pMsysGrqJLgKxFRd65bnB2iAKF8zps9SwUhiUhGFKgAklJFQ7uArPaIPlUsipiQ5GNVaOpOJyQOLluEA3acSpagnDpVLIy9JajVukdkOros5VJWlKQBpJqWJoATUDbRyOqAFmmX8EQZ41SAopLrJURsL1UrNhvgewWZCWwoKdLOIDFlAIBqetJPB4Gtl8gWKWQwXLWlGGlSAapGwbTxgu6rR8mkzWxELc9M3G/vp7IBBbZQxTpS1YVY3ByyIo+bZqYUqNpgm87QdChCCDMUEyyzgkpYpUSavSG9oswFuCtgZRB+lhDN0gdsD8vrKcEqYnMLKSrJ8Y7sm64BRKvCZLMsSyylZ+kFU9JySXYmuQZsoe2VKlyp04kDVWCljQBJYAvsPjCu5bYZEnEEhU5btvRSmxxTdFcm8ilE1K1NiSpwWzUNwOfDjAH2Iy5kxZWkKZgFKqdRic9reEB8m5xExUpOqcZLKAZSagh9pZg0XWCQZeFWZ0hHakK2dUSnsUrCxhVjdOw5pVQ7KeMBoTNBQAaBI0YamZJTluLCNBcxXh12G0NsfMPtjI3dJGiIclSThPslYr0EOH3vG0sXNAGynZAN7IqsOLMpxCOyJq+38ecObIYAXlP/VLR9RM8BGgsvMT7I8BGe5Vn5HP+pmeAjRWbmJ9keEBj7CPz5afqJfhLjYzBSMdYf7ctH1EvwlxslikAktqs4xd/wBzKmLKhOWgU1U4Wy4iNpbU5witwzgMRJ5PpMwha5i0gbVkbR6rQ0slxSAD8UgsdoxHtU8XS/nlDh5QdITn0/dAUy5AFAGHCkVWq6JUz5xCVcSA46DmIPwRFSoBUeT6PSK1DcVkDrCWfreM9f8AyXKZqJ9n1Smi0pYUG0bOl9wjZE746EgByWA2mkAlu61AjCuYMW5SQhXiyuqFF/8AIOVPJXL+LmGriqVH6Q+8d8Nr3xhjZ5CVuXViUlAPFIPpcadcck30AGUlSFAVQqh6jVJHF24wHzm0WafZVBM1JpUKBNOIIqI+hXFygFpk6oJWhkrBNRTnOc3DntgO/VCdJVhqoVD0KTtf6JDh+LxRZ0aOwTJYpNAK3HpErBcHa3N6hALr/tukmKUk/FSjhT9JWa18XJ7BBvwcaEp2qQS/SPOkCzZANn1RqliOJUoA+XS8MJEz4tJO0N2jzgMRZ7AVTBmSZSVVqTRye2C70s7TZfS46M40lwXePhEtW6zJ7wnyhLfU1MuajEaIVMS+dE4kDwgHN2BtAVUwFb8AFB+4nsjQ3Va0J0wAVSeok4SQ6kpU2+m2lIQXDeUuYsKlrBCZ00kZKwFSmUxqAyhDybb5CVqmJnpWksVIQUqbVCMeqXyA7YDDW+UkoDhxpgX260tZHhD4YEWPAlSRhmJLYg4CZyc3NAzCsIbajDJVWqVS896VMP2V+MPp9zaVCkIZK1AgHJyDLWymzBr2QFgxzLQRL1Za8KTM1VgkpJSMJ+kcwc4GvW0qVZVBbCYGUg7Do1guAdrA9o62FwatnSghpg1huUULWXG/IA7YNvC5EzZASNgUAessfugMbLt6rSMalELGopI1QGcpIA2Gub1Txii3FPwtQVzZmZybGAQe+L7MZCJuEA6Uli4oCQBhHWc+mL7RdBnTTsYEcRo0gDvEA1sdnLsoposMxq2iTXCc8jV4lbLMFpmJ2gv14UkbN4gK7JmIIKgy0LCT0ZDqzhsVpx0d1qIVnklgkgdvbATu+wPLDEjH8YhT82jKFKsWDj6Ua+xWfCG/AjP6qZaMKwNGEpUMyQpgrVcGhw9hjRWPmprsEAxsyIa2cNCyxmHFmSIBZytHyOf9Sv8AhjSWfmJ9keEZvllSxz/qleKY0snmp6B4QGOsQ/Pdo+ol/wAEbMxj7Cn892j9Xl/wRsCYBRbEQjvDb+NkPbYuEd4EOX/FIDPSQNOp/V8oOQrMDf8AcIEXIVpSUhxhZ+sQbZ5Zq4Zzt6ICJjqZRMXYQC8Sxv0wA65fbC28byRLWEzAS4dFHBIz6xTthvMTCjlBdmnkqQKKYlJOxTU6th4GApRMXPSdYIALUGIszjOkLb55KpXL+LWtM0VSsqOY2ECgB4CM/wAi7xmy7QbPNJHOGE1Yh8j1dEba1FTGhgPn8i+JktejtKShQpjSPeGRHR2Q1lICpcwJmpW6XYM6FGgZqEFOY2NF97WlCh8YliKO1e3zhdYb5lSlAMFudmfWDQ9sBMIUkBOYVNScssSg46HY9cE3cp5LcO9LffSGC7VZlS1LEzRsxUF0bCRs2ZNTshZY1gvgyNR/q2U4kmAt5NWsrnEMPi0hJ44QWPDMdsZW+7IppuMuAVqCt+kONNOOKHPJq8hLmzk1deMClHoznYzHtiq9gnAlGIKMxg7jCBLUXqN4amecB7kPYNHLWsiqiB1AP4nuhdZZehtKgOY9K+go94cfsxpLukLTKSQlRQcRogvmQKvw74U3jLEydLCSysKkVGFs1JcV41gDptkC8ctRwhSXTwVLdQHQYbWe3BKJa+cqYJSpaRmpQCgpJLMnVUM/VO6F142daUKWTqlBHMmCq2GYBTt3iO269JcsAKmpC5SpeFNQokKqQNgwlUA35Oy9IkpXuBGwgu9DvBCu+HwJGqv/AEqyB4EeiruOzcFNx2pB10EEHFWrEYjtzzf7UN12tLPzgRkz5d3/ABAYW87AlNtmPQtpE7Hyp04vGGVkICVK2lJJ2VWMRbFmK7IJtV36eeibhoAzmhFXqIdiSQkMoUHquKcH++Axt2WYg4jzTNzNGBBIfg5FeMPvhksSA60uleJnALOx7iYs0CVJ+NQiruGocmIDlqDe9YtseFIwgkpGQJxN27IAuyypc2WCQlY3kA9Hc0MZACQAPPxgCxpQl8KQHzYM8MZZEA0sUObKmEVlNYdWQmAXctT8jn/VK8UxpJXNHQPCMvy0f4JOJ/RkftIjUy8h0CAyNiH56tH6vK/hjXmMlYU/nq0fq0rxEa6AU22VWMzek1IVXFs5qSY0N72dZNFMPxuhPMsSwd9IBRbUzEoCpalMfoig4iBEcpEJDLdx1vGgSFbRAqpLnmj7P3nOAUr5TytyuyKjyysyaEq7PMw5AI9HwjyZZ9UD8dEAmPLazH0j+z5xJfKqzNz34AYieoPDOZZlHLuBilUg7ier+cBhLYVzLdLnypEwJxIxMk62E85R5rs1ATlnGvF8H/60/wCyj/fBOhPqK7Hisk11FU4Z98AOu9Qc7NP/APWD/FAc2XJXzrHMPTJl/wC54YqXMocBD93DdFEwTNxHYPvgEl93dLmS8EuyrClKTrFCUhICgVEnFuBHXB1l5MykSdGkYVNVYqp6OQTl90ELE6moG21D+UdQia9QAG2t2uVQAf8A0nKwgYl4kghCsTYSQzgJYE8TnAieSMsABc+Ypi9cPipz3w5mpmMyMH+pQdt9FQGuxznGuimwFFM3zd4Biq7ZChzQPZKk96SIX2a55ctRK5ylF9XEVLwvsGMqYd/GALdLtJBCUlt+lQnpoFeMAWW5Z4LqQkkbFzAQAOg9NemAY3hd1nmTQQoICMkpQiWSfWKzU7KNFkudZZIAZJADBRGIndrGqjAZuS0k0KED6DHvi48jLWqqpofiX+5oA08p5SQyQqmTI8zE7Nf6VEAJJO0qwjtpC88ibYzCcgDpIboZMcT/AEfT1HXnuOknvpAOLVfiE+kih2nyGcBTr4SptbFWuF0tntzPcIts/wDR4gVWvFRqpB71OYPsvIuSgGqiDs5ocdEBmp5mLWAlLjiSKPvdobWW55tMk/tfjrMaWVd8sei7byT4wWEiAW2KwFAqXMHJTEiI6IAqyKYw+seUILMmHt3nZAKuXNLHO+rPvIjUIyHRGY5ep+RzfZ/jlxp0wGWsA/PFp/VpXiI1UZewD872j9WleMaiAonynzhVPQ0OZppCu0lzABFMewReJcSMkwCG0X9IQFFa8ISopJKVBlBBmEVFThD03jeIlLvWWrSEKpLJCyygElIdWYqw3Rfa7glTArGgHEoqOdVKRoyc/UpFYuZCQsBNJj4g5Y4gyizsHG6AFkcopCynAvFjxYWSqujbHsozjPfELPyis8zCUTHxPhooOxQDmP8AMR9rpiyTydlJIKUMU4mYqHPw4sjUHCmnCLRcEppeoPigyKnVAw0zqNVND6ogA7PellmH4soJxhHMI11YmFU7cCq8IrTeFmPNKeaVkhBYJGOpOFhzF554TBkrkvITzZbawU4KgcScRBBdw2NWXrGOjkzJaksNhws6mKXUWIdjVas/WMAFJtsiYrCgoUopSpmrhWApJyyIaBZd7WVbYVSy6ikarOrDiYOPVDwwl8npUohcuWAtKSkMS7FtWpy1R0NAarklsgfB1NLcoqnVL4qa7uT5ZQELLfdmXhwKSrGrClkKLqCcZHNzwnF0RM3tZsCVhSShRwpISS5CSogAJcsAX3MRsjlluKVKw4JJTgViTUMDgEt+d6gb+ceXc8pcsS1SDo0uUgszkKcc53OJQ3VMBE3xZwpScYdBAOqaEqShnZjrKSKZPEfy9Z/XB1iiiVE4k4ioMA9MJPV0R5NzS8RJs5dbFRdOYUFD0qVSlVM2ERnXFJU4NmcE4i5SHOApLsrccPXAEWi+5MtRSskFISSyFH5xWBDEBi6qdUeVykkJSlWI4Vy1TQQlTFCQCpWVGcUzqIJn3RKW5WgFwkHPJCsacsmVURz8hySkJMtOFKDLAagQpgpPQWHZAQsN+yZqwmWSokFWRZkrVLJc/SSR/wAxCXyssynZR1VYS6TQtMV4S19nEQVZrllIUFIQEqD1DjNSlHp1lKPWYki4JAylIqXy2jGH/bX9owAf/VlndCXVim8wYS6sh0bREJ3KmQiSicrEELfC6alkqXk9KJMGyuTshGEplIGAulkihcFx1gHqixdzSlICDLQUJfCnCCA4KSw2UJHWYBcvlTJdQdTpVhOrmfjBTg8tY6uMRRyqkqVgGMq0glswBxHG2ZFNRVYZKuSSXeUg4i51RUh6mmdT2mIrueS76NDu74Q7h69Osr7R3wF7R4Jj0qUkBkgAVoKCpc97nri5MuAq0dYmmVEiqJgvAXSZUOLEloUyi0N7DvgFfL7+pTPZHvy40ojLf0gTPka+IT+8lxqYDM2H+17R+rSveMaaMvZU/naef/zSveVGogK52UL1pcvshjNyipMmAGRLizDBGijq5cAtWisUrlwx0MVrkwC9MusWy5MEokxbhAgADKrHDKgwxDDAL5sqsVrlQfMQ8VGVACmTFYs/CD8Ed0UAtMiIqs8MSgREyoBZo4s0UG6GJJlQAiZcSSikEmTEkSYAYyYq0FXrDEyhHNFALVIMUKRDYyYpVIDwC5MqCkoAFTWLk2eOTrO5TRxtgBSkPnExLgS3cmxMWs4tVZxEVzGLDs3nxgVXJ0oJwKSUqDLxYgedVsCRsbOhMA7lZ74Y2S0A0BELrPc1mSpJALpNKqzClLHTVRz3DdFt22YpUSQwIpAL+X0z5Moez+8lxs4wPLiY8ojij95LjfQGasf9rT/1WV76o0ggRN1oE9U8PpFISgl6YUkkU6TBbwHY9FZS++OppSAnHoipUQ0kBNQihaYtxxxS4Cho8oxawjoQIAXBSOKEGmWGaKzZRvPd5QAqUx0yoKNlG893lEjKH4bygAUyojNRug/4PTM9ifKIfAw7ue7ygFolxIEO0MfgYfM93lHhYxvPd5QAJkxEIhmbPxPd5RA2Ibz3eUAFhjgg02Eb1d3lEFXd9NXd5QAqhECmDU3f9NXd5R38n/SPYPKAASnfEFS4Ym7vpnsEcN2/SPdALsESaDvyX9M9gjwuv6au6AXqlx5EqGIu0esruiJuqvPU0ABo6xccmgxN2j1ld3lEvycnert/lAYXlp8zt+clj9tPlH0SMdy/saUWUNmZ0qpz54jYwH//2Q=="/>
          <p:cNvSpPr>
            <a:spLocks noChangeAspect="1" noChangeArrowheads="1"/>
          </p:cNvSpPr>
          <p:nvPr/>
        </p:nvSpPr>
        <p:spPr bwMode="auto">
          <a:xfrm>
            <a:off x="63500" y="-860425"/>
            <a:ext cx="2543175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hQSERUUEhQWFRQVFBcYGBgXGBgVFxcYFBcVFRcXGBcXHCYeFxkkGhgXHy8gJCcpLCwsFR4xNTAqNSYrLCkBCQoKBQUFDQUFDSkYEhgpKSkpKSkpKSkpKSkpKSkpKSkpKSkpKSkpKSkpKSkpKSkpKSkpKSkpKSkpKSkpKSkpKf/AABEIAL0BCwMBIgACEQEDEQH/xAAbAAACAwEBAQAAAAAAAAAAAAAEBQIDBgEAB//EAE8QAAECAwQFCAQJCAkEAwAAAAECEQADIQQFEjETIkFRYQYycYGRobHRQlJyshQjJDNic5LB8BUlU3Sis8LhBzQ1NkNjgtLxFiaDk0ZUZP/EABQBAQAAAAAAAAAAAAAAAAAAAAD/xAAUEQEAAAAAAAAAAAAAAAAAAAAA/9oADAMBAAIRAxEAPwDVTrYtN/rCVMDKAI2H4tBy21jey0rIfGK7k+cfPrQf+4V/VD90iPostdOqA8EK9buEeKVeseweURmLaIqmwEhiGau4eUSSD63h5RRpRHRaQIAnCd57vKPYeJ7vKBha4kbWIC8p4nu8o8UcT3eUUfDBEjaRASKOJ7vKIKRx8PKIKtAiv4QHgL8B9buHlHMB9Y9g8orE4R4ToDygfW7h5RUtBHpHsT5RMLeOTJwgI6M7z2J8o4EHee7yiSp0cE+AsEknb4eUdTJ4nu8o7KniJKW0B0I4nu8oloOJ7vKKtNFyJ4gOmz8T3RFUjie7yi7GIo00BxNm4mOCz8THhPjumEBAyWap/HVFug4n8dUQE0Nvi1ChAV6FW890ewK3nugjFEVzQICMsF6k90WtFKJsWhcALeYaTNP+Wv3TFlh+aR7CfARVfJ+TzvqpnumLbB81L9hPuiA+eT/7wTPqR+6RH0KQoN1R8+nf3gmfUj93Lj6FJTQHhAUWmbAgnxG03mjWq2BYlmh5ysLD9tPbAgtqXbENm3eSkd4I6oAszYgu0QOqeDkR2wOubAMFT44bRAAmvEVzYA2da6RxNthcqY8QxQDX4U8R+EVhYJ7f8E+EdTahvPYfKAdom0j2mhci2Dj9lXlHTaAN/wBlXlAGm0RUqfWKEzgf5gjxiMxUASubFM2cRFOkiucuAOk2uCFWmkJ5UyCjMpAFC1Rai01hTpaxaJ8A8E6kUKnQu+GUiBtEAwM2I/CYXfCojpoBnLtMFon0hKmdBKLRAMzaDHFzYBTNeCMdIC+RMcwwQgQqkZw0lmAEvv8Aq876mZ7hi+wfNS/YT7oga/lfJ5/1E33TBNg+al+wn3RAfP1n/uCZ9Sn93Lj6FL5sYD/5BN+pT7kuPoCEtAZe87sX8ayksuYiYHBcKRoqE7QdHm1HhCqxkzETEqTqkA1LECapahlsLMfonKNleBj57el6qkTTLQxAUTUV19fYRSsAwlXeQQ+FVVKfVcGYhQU23n1/1QRYZagTiCnpUlw2FAZnzcK798Kbtv8AXNfVAZt9Xfjwh5LWSHLOd2UAsmW2agqfFz8QYO6GUMAJSwNAW2uzh4sN4LCmWUtjUgUZylIUk9JfLhE7ZNKFOwOLi2TDd0RCVbCogYKb8QbsaAXjlMoGW8t9IUh0lgknC7vsAx/ZbbD1MxxC68pmjAIQVDaBhdyQxqRxiFjvHEwCFjLMJAHYYAi8JtG2E71JNADQoBMBC0E7XDENinHoq1ci549p86WTkojooaU7IVW+8pUtaZa55SpRYBy7sAxbLr3wBUqcczUFxlPVRg9N0WTVmjAlg2VoYCmTGvb4R2zyTUBag2esTnQN1Dti9EhSS+Mn2iSNmx+EB6xWxSUOU1YMNZ2dbUUXc8Tti43sONP8uZ07oGtiTgzck+qTsNMKS/fC/Q0FCP8AxzWOwBsfSfwYBx+UcqGpbmL/ANuXGIrvMNkrNvm5nGuWVO8QpUjPnVJPzc52HHH0QYLKScSMIqCMQmOKVd179+UAbZ5j/gjMA5GozgifPwpfP8bOMCWZ3LsS4dsshF1t5nbvPoq2AuegQA6bw1mYv7C27WaPflcbAr/1zf8AbCkSCCrVIyPzc7cBTXc59x3RyeklJZCmQGS8uZzepbE55jqgGq70ILMonNghZpvyyiu22vmk0ctsDc4ZK4gUz2RyyWBQUFugHNilYNc6FbAxC9VgDZzlCplj0if8QEQA6LWd+eQ+IG1ti8/5xGXbFZFXo0fQ9GxfTAqpwHpJDt6UkUIampw6C8FWWyYxQOl6nFKO96hOWUByXbVM5XmDtkDsdWeXbDm6ZyjVW0Ajm1BZuZQbYXWez5414ehUo9wRSjQ2sydzswAcM7OXZuPdAMJc2sGy1PCO2WgoS4IHE9BgWRfqiWHiav8A+H8NAbCQYNSuMndV7rWWUoCmqwVUs9QZYbtjTSXOcALfi/k8/wDV5vumGVh+aR7CfAQs5SECzz/1eb7sNLF82j2E+AgMEP7wTfqU+5KjerUwjCSwfy/Ob9Cn3JUbidlALLat4+c8pZPyhR4DwEfQ7WYwXKVfxxPAeAgA7iopZ4D+KNNZZjoEZm5FupfQPvjSWQao6/GAot5ql+P3QPI5yWJz3ncYJt2zr+6ApSziHSPvgDbdVHZAdkLKHR9xgq0F0wPLTrJ6fuMBXf01Ys80y+cJam6WMfOeTN04wubNQZinaqwkJB9Mqd33R9VUIyFsswTPUmQEpThdTuQ7vQAjCKj7oDRXSpSJScRdQQkGrua7duYrFwvZNaihb0s/sxRZltLAbVDMQXFD/KBjirVWT5zthdxkGcbIBn+U0Ucpr7R/hpFU23oU4SzseaCMqkPhbKARjLZmr5TXG3eDU16uEESdJrA0DeqvIBmBUWgDplpQnMJHUTTqHT2RUu3ywHOBt+FX+2ApxNM+aMhNOyrYCE5b4HmIUSXKm9Vprk7x8Zk1IB1ZrcFUTho2QIzLbQ2cWLvEMoEDVZwUqObZMGOY7YV2AMpymY7gAkTAM3L41F49a5hLiocgZTXoBkQoDbs47ngDPh6CHYAU/wANe0P6sQVbkbAHZxqKG/a1CG8IX6MgDVo+Q0ii5cCmkoW2F8+MclyCVVQciSSmYMgTUqmEZh2Y5wDZNpATUDKpwlVaO7VqT3RWu0oUMiwdmRNT05MYDnDE7JKmcHVKtoLUWPAxXLsJUoApZOZBQ1NqXxnMjdAEqtSB62yuGaxfiTFaZmKqnLAs+EpDOMlEA7+yoEXSbrAzwlLu2Ft7VxHfAlq5qcq1DpQah/XUOOwwBOmWASkgs2aZQFXy12/4iRtat4elGkV31xwJ8NSRTDQChTIr2r6uDxYjGt8ABbalMij9BMAeVAoICsRKa4Wd60ZBG9qHZnAa5a9y6DZiqaVBVNof+YvSghJdiWLhkAAnIFtXtgeSpBwuuWkOwpZzm7mgO6ANuyYpM0Pi2gPXftM4scLbCWfjG9s8ygjDWKZLK85YrkDJzYsAwxGrZRsrHKLA8BAU8pV/Jp/6vM92G9j+bR7CfAQk5SpIstof9BN92Hlk+bR7KfAQGGkD8/zm/QI92VG0tGUYyQD+Xp7foEe7KjZWk0gE1sVGF5TfOE8B4RuLYIwvKRQxkbaeEAvuWYdIv2R4xqbHN1OsxkbnHxivZHjDw27AmjO+0hO3eeEAbbVc3rgOWNcbYHtV5Fhlt2ktquMhtgdFrXiyZ2ySo1YH1cs+7KAdzsj1eMQRmOmOSwoprnQ5NnwOUBflOWgnGrCUmqSC53ENmOMAdbp+BPE/gxh7FfBmzSAAVKJR1gqbqq/RB3KG9lzpsqXZ8ySFAsRTYWJaj1jt4WVNk0ZQgLUnGVPqkhVSXyHXsgNNhwoCRkwSPCIrsKVAPUszkA5dTt1xirX/AElodpSCrV9I4WUXfJ3Ap3w/5HXuqfKOk5yS9KUU7U4M3ZAO7PZUmuEAilAKYdXNngvQ7yT+OEI7+tC0oShKQTNm4XIdgQpZLAhzTbSM5OvE2WcMSqgJBKVKOHE5AXLNFJYc4AM+2A1N53hLkJGKUuYSFOEJCmSg1KnyGUesk+TPlibKAoRmEuMsx0Fx1QjvblGgTZYUhWMywohBLhlu1CPVer0ptgbknfCEzZklQwpmsEEBWHEnEML78JG7mwGqt99yLMUCcspKsszzWqW2R1QkLRpUspOYO/ZtjEcrLFLUZ5bDMloQwSoEPRSlYGdND0RfySvJapBQZriUsejhcKJABU+TvRt1YDYolocYQkO7lkunCz1ambRGdeklMwS1TNZQoMRrwDbeEZflla1SpDJVSYwUSyiUYaltrkByIzt3XMpM2zqJC5UxGkVUDRsxYmrbOl2zgPqCbRLTzlM5LVIcZ5A7iIktnThJYkvU5YSdp3gRgbTbkTVheBi5SSphiA1HCQp6MeaNsE3spSbODZ5wCSopUNaoWGoTzNuz0s4DUy7/ALIpeiTOSpbswUsh8mxZd8GS5aVb6EinSfOPmF03RobUkMZiAxdLMknIqKmDDNtrbYe2e0zkLmzRMxhJVqawKm2hjnty2je8BqpN9SQrApSsYbEwISCQ7OM8s4ZywhYxJLj2i3XWPmnKC0NpSqYULIQUpASCcQBANSR0wxuMLWlSUKUAZWIqKgE4krDMptoBO4QG3mthZDZgBmZyRugiXZE8ftHzjO3Ha0BwVKqymIJrVJOJtwA6o0spW0ZGAOstnGWt9pXnDuzighLY1Vh3JOUAByo/qto+ome7DuyfNo9lPgIS8qSPglo+omeAh1ZeYj2U+AgMZYx+frR9QjwlRs7QmkY6xA/l20N+gl+EuNnP5sAgt6YwvKCzvMJ4CPoNsTGOveU6z1QGcuyUBMV7P3iGgs6iNV3B3t2sRvgeQkJmFyBTaQNog0XpLQCSoZ+W00gBk3apgNg3qWfFZjyLm9ne5GI98U2rlMn/AA8JPEufspcmFFq5aLxpQEtrALOFSSAcmxZOWgNPPK0oIckmgVRwSTVgBk/dGU5YTXA0ajpEJNAKsc+pgaRy9bPaZywBNVLkOKByos2Y2V+lxaDJglrSmWs42YJJUcVA2wwC7kXdmjmGauakqUDqbTiALuTlXdCblje6pk1cpCnS+udr+qPoinZGgvTk18WTJdEwJLMS1WJYb6RjFXeZYGaizk7HzLP2QAlnswxBKQVKJYJFSeDDbH0Hk3dNqlAslMvEzlSgSAMqJBrU7REuRljsqfm1Ypx52IYVjeEpOziHeNa0AlvIpYSZqtIpYxUBBRhyUkO4U537IDtt0SlTEzVgukOpwMCglI5wPR4wvve7VpmTJ0pZSAsYATiJUoYlM+VKtxjxeZKSpTKmF2SpRQhmIJUUtmchlUQGSvO8lTbStYdOJRwgFqBwA/8AphtyRcTlIfWAC362OfEiOWq65MuzqUSNMhbLRiBIIJ1Ql32vnXjF8y8pMsysGrqJLgKxFRd65bnB2iAKF8zps9SwUhiUhGFKgAklJFQ7uArPaIPlUsipiQ5GNVaOpOJyQOLluEA3acSpagnDpVLIy9JajVukdkOros5VJWlKQBpJqWJoATUDbRyOqAFmmX8EQZ41SAopLrJURsL1UrNhvgewWZCWwoKdLOIDFlAIBqetJPB4Gtl8gWKWQwXLWlGGlSAapGwbTxgu6rR8mkzWxELc9M3G/vp7IBBbZQxTpS1YVY3ByyIo+bZqYUqNpgm87QdChCCDMUEyyzgkpYpUSavSG9oswFuCtgZRB+lhDN0gdsD8vrKcEqYnMLKSrJ8Y7sm64BRKvCZLMsSyylZ+kFU9JySXYmuQZsoe2VKlyp04kDVWCljQBJYAvsPjCu5bYZEnEEhU5btvRSmxxTdFcm8ilE1K1NiSpwWzUNwOfDjAH2Iy5kxZWkKZgFKqdRic9reEB8m5xExUpOqcZLKAZSagh9pZg0XWCQZeFWZ0hHakK2dUSnsUrCxhVjdOw5pVQ7KeMBoTNBQAaBI0YamZJTluLCNBcxXh12G0NsfMPtjI3dJGiIclSThPslYr0EOH3vG0sXNAGynZAN7IqsOLMpxCOyJq+38ecObIYAXlP/VLR9RM8BGgsvMT7I8BGe5Vn5HP+pmeAjRWbmJ9keEBj7CPz5afqJfhLjYzBSMdYf7ctH1EvwlxslikAktqs4xd/wBzKmLKhOWgU1U4Wy4iNpbU5witwzgMRJ5PpMwha5i0gbVkbR6rQ0slxSAD8UgsdoxHtU8XS/nlDh5QdITn0/dAUy5AFAGHCkVWq6JUz5xCVcSA46DmIPwRFSoBUeT6PSK1DcVkDrCWfreM9f8AyXKZqJ9n1Smi0pYUG0bOl9wjZE746EgByWA2mkAlu61AjCuYMW5SQhXiyuqFF/8AIOVPJXL+LmGriqVH6Q+8d8Nr3xhjZ5CVuXViUlAPFIPpcadcck30AGUlSFAVQqh6jVJHF24wHzm0WafZVBM1JpUKBNOIIqI+hXFygFpk6oJWhkrBNRTnOc3DntgO/VCdJVhqoVD0KTtf6JDh+LxRZ0aOwTJYpNAK3HpErBcHa3N6hALr/tukmKUk/FSjhT9JWa18XJ7BBvwcaEp2qQS/SPOkCzZANn1RqliOJUoA+XS8MJEz4tJO0N2jzgMRZ7AVTBmSZSVVqTRye2C70s7TZfS46M40lwXePhEtW6zJ7wnyhLfU1MuajEaIVMS+dE4kDwgHN2BtAVUwFb8AFB+4nsjQ3Va0J0wAVSeok4SQ6kpU2+m2lIQXDeUuYsKlrBCZ00kZKwFSmUxqAyhDybb5CVqmJnpWksVIQUqbVCMeqXyA7YDDW+UkoDhxpgX260tZHhD4YEWPAlSRhmJLYg4CZyc3NAzCsIbajDJVWqVS896VMP2V+MPp9zaVCkIZK1AgHJyDLWymzBr2QFgxzLQRL1Za8KTM1VgkpJSMJ+kcwc4GvW0qVZVBbCYGUg7Do1guAdrA9o62FwatnSghpg1huUULWXG/IA7YNvC5EzZASNgUAessfugMbLt6rSMalELGopI1QGcpIA2Gub1Txii3FPwtQVzZmZybGAQe+L7MZCJuEA6Uli4oCQBhHWc+mL7RdBnTTsYEcRo0gDvEA1sdnLsoposMxq2iTXCc8jV4lbLMFpmJ2gv14UkbN4gK7JmIIKgy0LCT0ZDqzhsVpx0d1qIVnklgkgdvbATu+wPLDEjH8YhT82jKFKsWDj6Ua+xWfCG/AjP6qZaMKwNGEpUMyQpgrVcGhw9hjRWPmprsEAxsyIa2cNCyxmHFmSIBZytHyOf9Sv8AhjSWfmJ9keEZvllSxz/qleKY0snmp6B4QGOsQ/Pdo+ol/wAEbMxj7Cn892j9Xl/wRsCYBRbEQjvDb+NkPbYuEd4EOX/FIDPSQNOp/V8oOQrMDf8AcIEXIVpSUhxhZ+sQbZ5Zq4Zzt6ICJjqZRMXYQC8Sxv0wA65fbC28byRLWEzAS4dFHBIz6xTthvMTCjlBdmnkqQKKYlJOxTU6th4GApRMXPSdYIALUGIszjOkLb55KpXL+LWtM0VSsqOY2ECgB4CM/wAi7xmy7QbPNJHOGE1Yh8j1dEba1FTGhgPn8i+JktejtKShQpjSPeGRHR2Q1lICpcwJmpW6XYM6FGgZqEFOY2NF97WlCh8YliKO1e3zhdYb5lSlAMFudmfWDQ9sBMIUkBOYVNScssSg46HY9cE3cp5LcO9LffSGC7VZlS1LEzRsxUF0bCRs2ZNTshZY1gvgyNR/q2U4kmAt5NWsrnEMPi0hJ44QWPDMdsZW+7IppuMuAVqCt+kONNOOKHPJq8hLmzk1deMClHoznYzHtiq9gnAlGIKMxg7jCBLUXqN4amecB7kPYNHLWsiqiB1AP4nuhdZZehtKgOY9K+go94cfsxpLukLTKSQlRQcRogvmQKvw74U3jLEydLCSysKkVGFs1JcV41gDptkC8ctRwhSXTwVLdQHQYbWe3BKJa+cqYJSpaRmpQCgpJLMnVUM/VO6F142daUKWTqlBHMmCq2GYBTt3iO269JcsAKmpC5SpeFNQokKqQNgwlUA35Oy9IkpXuBGwgu9DvBCu+HwJGqv/AEqyB4EeiruOzcFNx2pB10EEHFWrEYjtzzf7UN12tLPzgRkz5d3/ABAYW87AlNtmPQtpE7Hyp04vGGVkICVK2lJJ2VWMRbFmK7IJtV36eeibhoAzmhFXqIdiSQkMoUHquKcH++Axt2WYg4jzTNzNGBBIfg5FeMPvhksSA60uleJnALOx7iYs0CVJ+NQiruGocmIDlqDe9YtseFIwgkpGQJxN27IAuyypc2WCQlY3kA9Hc0MZACQAPPxgCxpQl8KQHzYM8MZZEA0sUObKmEVlNYdWQmAXctT8jn/VK8UxpJXNHQPCMvy0f4JOJ/RkftIjUy8h0CAyNiH56tH6vK/hjXmMlYU/nq0fq0rxEa6AU22VWMzek1IVXFs5qSY0N72dZNFMPxuhPMsSwd9IBRbUzEoCpalMfoig4iBEcpEJDLdx1vGgSFbRAqpLnmj7P3nOAUr5TytyuyKjyysyaEq7PMw5AI9HwjyZZ9UD8dEAmPLazH0j+z5xJfKqzNz34AYieoPDOZZlHLuBilUg7ier+cBhLYVzLdLnypEwJxIxMk62E85R5rs1ATlnGvF8H/60/wCyj/fBOhPqK7Hisk11FU4Z98AOu9Qc7NP/APWD/FAc2XJXzrHMPTJl/wC54YqXMocBD93DdFEwTNxHYPvgEl93dLmS8EuyrClKTrFCUhICgVEnFuBHXB1l5MykSdGkYVNVYqp6OQTl90ELE6moG21D+UdQia9QAG2t2uVQAf8A0nKwgYl4kghCsTYSQzgJYE8TnAieSMsABc+Ypi9cPipz3w5mpmMyMH+pQdt9FQGuxznGuimwFFM3zd4Biq7ZChzQPZKk96SIX2a55ctRK5ylF9XEVLwvsGMqYd/GALdLtJBCUlt+lQnpoFeMAWW5Z4LqQkkbFzAQAOg9NemAY3hd1nmTQQoICMkpQiWSfWKzU7KNFkudZZIAZJADBRGIndrGqjAZuS0k0KED6DHvi48jLWqqpofiX+5oA08p5SQyQqmTI8zE7Nf6VEAJJO0qwjtpC88ibYzCcgDpIboZMcT/AEfT1HXnuOknvpAOLVfiE+kih2nyGcBTr4SptbFWuF0tntzPcIts/wDR4gVWvFRqpB71OYPsvIuSgGqiDs5ocdEBmp5mLWAlLjiSKPvdobWW55tMk/tfjrMaWVd8sei7byT4wWEiAW2KwFAqXMHJTEiI6IAqyKYw+seUILMmHt3nZAKuXNLHO+rPvIjUIyHRGY5ep+RzfZ/jlxp0wGWsA/PFp/VpXiI1UZewD872j9WleMaiAonynzhVPQ0OZppCu0lzABFMewReJcSMkwCG0X9IQFFa8ISopJKVBlBBmEVFThD03jeIlLvWWrSEKpLJCyygElIdWYqw3Rfa7glTArGgHEoqOdVKRoyc/UpFYuZCQsBNJj4g5Y4gyizsHG6AFkcopCynAvFjxYWSqujbHsozjPfELPyis8zCUTHxPhooOxQDmP8AMR9rpiyTydlJIKUMU4mYqHPw4sjUHCmnCLRcEppeoPigyKnVAw0zqNVND6ogA7PellmH4soJxhHMI11YmFU7cCq8IrTeFmPNKeaVkhBYJGOpOFhzF554TBkrkvITzZbawU4KgcScRBBdw2NWXrGOjkzJaksNhws6mKXUWIdjVas/WMAFJtsiYrCgoUopSpmrhWApJyyIaBZd7WVbYVSy6ikarOrDiYOPVDwwl8npUohcuWAtKSkMS7FtWpy1R0NAarklsgfB1NLcoqnVL4qa7uT5ZQELLfdmXhwKSrGrClkKLqCcZHNzwnF0RM3tZsCVhSShRwpISS5CSogAJcsAX3MRsjlluKVKw4JJTgViTUMDgEt+d6gb+ceXc8pcsS1SDo0uUgszkKcc53OJQ3VMBE3xZwpScYdBAOqaEqShnZjrKSKZPEfy9Z/XB1iiiVE4k4ioMA9MJPV0R5NzS8RJs5dbFRdOYUFD0qVSlVM2ERnXFJU4NmcE4i5SHOApLsrccPXAEWi+5MtRSskFISSyFH5xWBDEBi6qdUeVykkJSlWI4Vy1TQQlTFCQCpWVGcUzqIJn3RKW5WgFwkHPJCsacsmVURz8hySkJMtOFKDLAagQpgpPQWHZAQsN+yZqwmWSokFWRZkrVLJc/SSR/wAxCXyssynZR1VYS6TQtMV4S19nEQVZrllIUFIQEqD1DjNSlHp1lKPWYki4JAylIqXy2jGH/bX9owAf/VlndCXVim8wYS6sh0bREJ3KmQiSicrEELfC6alkqXk9KJMGyuTshGEplIGAulkihcFx1gHqixdzSlICDLQUJfCnCCA4KSw2UJHWYBcvlTJdQdTpVhOrmfjBTg8tY6uMRRyqkqVgGMq0glswBxHG2ZFNRVYZKuSSXeUg4i51RUh6mmdT2mIrueS76NDu74Q7h69Osr7R3wF7R4Jj0qUkBkgAVoKCpc97nri5MuAq0dYmmVEiqJgvAXSZUOLEloUyi0N7DvgFfL7+pTPZHvy40ojLf0gTPka+IT+8lxqYDM2H+17R+rSveMaaMvZU/naef/zSveVGogK52UL1pcvshjNyipMmAGRLizDBGijq5cAtWisUrlwx0MVrkwC9MusWy5MEokxbhAgADKrHDKgwxDDAL5sqsVrlQfMQ8VGVACmTFYs/CD8Ed0UAtMiIqs8MSgREyoBZo4s0UG6GJJlQAiZcSSikEmTEkSYAYyYq0FXrDEyhHNFALVIMUKRDYyYpVIDwC5MqCkoAFTWLk2eOTrO5TRxtgBSkPnExLgS3cmxMWs4tVZxEVzGLDs3nxgVXJ0oJwKSUqDLxYgedVsCRsbOhMA7lZ74Y2S0A0BELrPc1mSpJALpNKqzClLHTVRz3DdFt22YpUSQwIpAL+X0z5Moez+8lxs4wPLiY8ojij95LjfQGasf9rT/1WV76o0ggRN1oE9U8PpFISgl6YUkkU6TBbwHY9FZS++OppSAnHoipUQ0kBNQihaYtxxxS4Cho8oxawjoQIAXBSOKEGmWGaKzZRvPd5QAqUx0yoKNlG893lEjKH4bygAUyojNRug/4PTM9ifKIfAw7ue7ygFolxIEO0MfgYfM93lHhYxvPd5QAJkxEIhmbPxPd5RA2Ibz3eUAFhjgg02Eb1d3lEFXd9NXd5QAqhECmDU3f9NXd5R38n/SPYPKAASnfEFS4Ym7vpnsEcN2/SPdALsESaDvyX9M9gjwuv6au6AXqlx5EqGIu0esruiJuqvPU0ABo6xccmgxN2j1ld3lEvycnert/lAYXlp8zt+clj9tPlH0SMdy/saUWUNmZ0qpz54jYwH//2Q=="/>
          <p:cNvSpPr>
            <a:spLocks noChangeAspect="1" noChangeArrowheads="1"/>
          </p:cNvSpPr>
          <p:nvPr/>
        </p:nvSpPr>
        <p:spPr bwMode="auto">
          <a:xfrm>
            <a:off x="63500" y="-860425"/>
            <a:ext cx="2543175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data:image/jpeg;base64,/9j/4AAQSkZJRgABAQAAAQABAAD/2wCEAAkGBhQSERUUEhQWFRQVFBcYGBgXGBgVFxcYFBcVFRcXGBcXHCYeFxkkGhgXHy8gJCcpLCwsFR4xNTAqNSYrLCkBCQoKBQUFDQUFDSkYEhgpKSkpKSkpKSkpKSkpKSkpKSkpKSkpKSkpKSkpKSkpKSkpKSkpKSkpKSkpKSkpKSkpKf/AABEIAL0BCwMBIgACEQEDEQH/xAAbAAACAwEBAQAAAAAAAAAAAAAEBQIDBgEAB//EAE8QAAECAwQFCAQJCAkEAwAAAAECEQADIQQFEjETIkFRYQYycYGRobHRQlJyshQjJDNic5LB8BUlU3Sis8LhBzQ1NkNjgtLxFiaDk0ZUZP/EABQBAQAAAAAAAAAAAAAAAAAAAAD/xAAUEQEAAAAAAAAAAAAAAAAAAAAA/9oADAMBAAIRAxEAPwDVTrYtN/rCVMDKAI2H4tBy21jey0rIfGK7k+cfPrQf+4V/VD90iPostdOqA8EK9buEeKVeseweURmLaIqmwEhiGau4eUSSD63h5RRpRHRaQIAnCd57vKPYeJ7vKBha4kbWIC8p4nu8o8UcT3eUUfDBEjaRASKOJ7vKIKRx8PKIKtAiv4QHgL8B9buHlHMB9Y9g8orE4R4ToDygfW7h5RUtBHpHsT5RMLeOTJwgI6M7z2J8o4EHee7yiSp0cE+AsEknb4eUdTJ4nu8o7KniJKW0B0I4nu8oloOJ7vKKtNFyJ4gOmz8T3RFUjie7yi7GIo00BxNm4mOCz8THhPjumEBAyWap/HVFug4n8dUQE0Nvi1ChAV6FW890ewK3nugjFEVzQICMsF6k90WtFKJsWhcALeYaTNP+Wv3TFlh+aR7CfARVfJ+TzvqpnumLbB81L9hPuiA+eT/7wTPqR+6RH0KQoN1R8+nf3gmfUj93Lj6FJTQHhAUWmbAgnxG03mjWq2BYlmh5ysLD9tPbAgtqXbENm3eSkd4I6oAszYgu0QOqeDkR2wOubAMFT44bRAAmvEVzYA2da6RxNthcqY8QxQDX4U8R+EVhYJ7f8E+EdTahvPYfKAdom0j2mhci2Dj9lXlHTaAN/wBlXlAGm0RUqfWKEzgf5gjxiMxUASubFM2cRFOkiucuAOk2uCFWmkJ5UyCjMpAFC1Rai01hTpaxaJ8A8E6kUKnQu+GUiBtEAwM2I/CYXfCojpoBnLtMFon0hKmdBKLRAMzaDHFzYBTNeCMdIC+RMcwwQgQqkZw0lmAEvv8Aq876mZ7hi+wfNS/YT7oga/lfJ5/1E33TBNg+al+wn3RAfP1n/uCZ9Sn93Lj6FL5sYD/5BN+pT7kuPoCEtAZe87sX8ayksuYiYHBcKRoqE7QdHm1HhCqxkzETEqTqkA1LECapahlsLMfonKNleBj57el6qkTTLQxAUTUV19fYRSsAwlXeQQ+FVVKfVcGYhQU23n1/1QRYZagTiCnpUlw2FAZnzcK798Kbtv8AXNfVAZt9Xfjwh5LWSHLOd2UAsmW2agqfFz8QYO6GUMAJSwNAW2uzh4sN4LCmWUtjUgUZylIUk9JfLhE7ZNKFOwOLi2TDd0RCVbCogYKb8QbsaAXjlMoGW8t9IUh0lgknC7vsAx/ZbbD1MxxC68pmjAIQVDaBhdyQxqRxiFjvHEwCFjLMJAHYYAi8JtG2E71JNADQoBMBC0E7XDENinHoq1ci549p86WTkojooaU7IVW+8pUtaZa55SpRYBy7sAxbLr3wBUqcczUFxlPVRg9N0WTVmjAlg2VoYCmTGvb4R2zyTUBag2esTnQN1Dti9EhSS+Mn2iSNmx+EB6xWxSUOU1YMNZ2dbUUXc8Tti43sONP8uZ07oGtiTgzck+qTsNMKS/fC/Q0FCP8AxzWOwBsfSfwYBx+UcqGpbmL/ANuXGIrvMNkrNvm5nGuWVO8QpUjPnVJPzc52HHH0QYLKScSMIqCMQmOKVd179+UAbZ5j/gjMA5GozgifPwpfP8bOMCWZ3LsS4dsshF1t5nbvPoq2AuegQA6bw1mYv7C27WaPflcbAr/1zf8AbCkSCCrVIyPzc7cBTXc59x3RyeklJZCmQGS8uZzepbE55jqgGq70ILMonNghZpvyyiu22vmk0ctsDc4ZK4gUz2RyyWBQUFugHNilYNc6FbAxC9VgDZzlCplj0if8QEQA6LWd+eQ+IG1ti8/5xGXbFZFXo0fQ9GxfTAqpwHpJDt6UkUIampw6C8FWWyYxQOl6nFKO96hOWUByXbVM5XmDtkDsdWeXbDm6ZyjVW0Ajm1BZuZQbYXWez5414ehUo9wRSjQ2sydzswAcM7OXZuPdAMJc2sGy1PCO2WgoS4IHE9BgWRfqiWHiav8A+H8NAbCQYNSuMndV7rWWUoCmqwVUs9QZYbtjTSXOcALfi/k8/wDV5vumGVh+aR7CfAQs5SECzz/1eb7sNLF82j2E+AgMEP7wTfqU+5KjerUwjCSwfy/Ob9Cn3JUbidlALLat4+c8pZPyhR4DwEfQ7WYwXKVfxxPAeAgA7iopZ4D+KNNZZjoEZm5FupfQPvjSWQao6/GAot5ql+P3QPI5yWJz3ncYJt2zr+6ApSziHSPvgDbdVHZAdkLKHR9xgq0F0wPLTrJ6fuMBXf01Ys80y+cJam6WMfOeTN04wubNQZinaqwkJB9Mqd33R9VUIyFsswTPUmQEpThdTuQ7vQAjCKj7oDRXSpSJScRdQQkGrua7duYrFwvZNaihb0s/sxRZltLAbVDMQXFD/KBjirVWT5zthdxkGcbIBn+U0Ucpr7R/hpFU23oU4SzseaCMqkPhbKARjLZmr5TXG3eDU16uEESdJrA0DeqvIBmBUWgDplpQnMJHUTTqHT2RUu3ywHOBt+FX+2ApxNM+aMhNOyrYCE5b4HmIUSXKm9Vprk7x8Zk1IB1ZrcFUTho2QIzLbQ2cWLvEMoEDVZwUqObZMGOY7YV2AMpymY7gAkTAM3L41F49a5hLiocgZTXoBkQoDbs47ngDPh6CHYAU/wANe0P6sQVbkbAHZxqKG/a1CG8IX6MgDVo+Q0ii5cCmkoW2F8+MclyCVVQciSSmYMgTUqmEZh2Y5wDZNpATUDKpwlVaO7VqT3RWu0oUMiwdmRNT05MYDnDE7JKmcHVKtoLUWPAxXLsJUoApZOZBQ1NqXxnMjdAEqtSB62yuGaxfiTFaZmKqnLAs+EpDOMlEA7+yoEXSbrAzwlLu2Ft7VxHfAlq5qcq1DpQah/XUOOwwBOmWASkgs2aZQFXy12/4iRtat4elGkV31xwJ8NSRTDQChTIr2r6uDxYjGt8ABbalMij9BMAeVAoICsRKa4Wd60ZBG9qHZnAa5a9y6DZiqaVBVNof+YvSghJdiWLhkAAnIFtXtgeSpBwuuWkOwpZzm7mgO6ANuyYpM0Pi2gPXftM4scLbCWfjG9s8ygjDWKZLK85YrkDJzYsAwxGrZRsrHKLA8BAU8pV/Jp/6vM92G9j+bR7CfAQk5SpIstof9BN92Hlk+bR7KfAQGGkD8/zm/QI92VG0tGUYyQD+Xp7foEe7KjZWk0gE1sVGF5TfOE8B4RuLYIwvKRQxkbaeEAvuWYdIv2R4xqbHN1OsxkbnHxivZHjDw27AmjO+0hO3eeEAbbVc3rgOWNcbYHtV5Fhlt2ktquMhtgdFrXiyZ2ySo1YH1cs+7KAdzsj1eMQRmOmOSwoprnQ5NnwOUBflOWgnGrCUmqSC53ENmOMAdbp+BPE/gxh7FfBmzSAAVKJR1gqbqq/RB3KG9lzpsqXZ8ySFAsRTYWJaj1jt4WVNk0ZQgLUnGVPqkhVSXyHXsgNNhwoCRkwSPCIrsKVAPUszkA5dTt1xirX/AElodpSCrV9I4WUXfJ3Ap3w/5HXuqfKOk5yS9KUU7U4M3ZAO7PZUmuEAilAKYdXNngvQ7yT+OEI7+tC0oShKQTNm4XIdgQpZLAhzTbSM5OvE2WcMSqgJBKVKOHE5AXLNFJYc4AM+2A1N53hLkJGKUuYSFOEJCmSg1KnyGUesk+TPlibKAoRmEuMsx0Fx1QjvblGgTZYUhWMywohBLhlu1CPVer0ptgbknfCEzZklQwpmsEEBWHEnEML78JG7mwGqt99yLMUCcspKsszzWqW2R1QkLRpUspOYO/ZtjEcrLFLUZ5bDMloQwSoEPRSlYGdND0RfySvJapBQZriUsejhcKJABU+TvRt1YDYolocYQkO7lkunCz1ambRGdeklMwS1TNZQoMRrwDbeEZflla1SpDJVSYwUSyiUYaltrkByIzt3XMpM2zqJC5UxGkVUDRsxYmrbOl2zgPqCbRLTzlM5LVIcZ5A7iIktnThJYkvU5YSdp3gRgbTbkTVheBi5SSphiA1HCQp6MeaNsE3spSbODZ5wCSopUNaoWGoTzNuz0s4DUy7/ALIpeiTOSpbswUsh8mxZd8GS5aVb6EinSfOPmF03RobUkMZiAxdLMknIqKmDDNtrbYe2e0zkLmzRMxhJVqawKm2hjnty2je8BqpN9SQrApSsYbEwISCQ7OM8s4ZywhYxJLj2i3XWPmnKC0NpSqYULIQUpASCcQBANSR0wxuMLWlSUKUAZWIqKgE4krDMptoBO4QG3mthZDZgBmZyRugiXZE8ftHzjO3Ha0BwVKqymIJrVJOJtwA6o0spW0ZGAOstnGWt9pXnDuzighLY1Vh3JOUAByo/qto+ome7DuyfNo9lPgIS8qSPglo+omeAh1ZeYj2U+AgMZYx+frR9QjwlRs7QmkY6xA/l20N+gl+EuNnP5sAgt6YwvKCzvMJ4CPoNsTGOveU6z1QGcuyUBMV7P3iGgs6iNV3B3t2sRvgeQkJmFyBTaQNog0XpLQCSoZ+W00gBk3apgNg3qWfFZjyLm9ne5GI98U2rlMn/AA8JPEufspcmFFq5aLxpQEtrALOFSSAcmxZOWgNPPK0oIckmgVRwSTVgBk/dGU5YTXA0ajpEJNAKsc+pgaRy9bPaZywBNVLkOKByos2Y2V+lxaDJglrSmWs42YJJUcVA2wwC7kXdmjmGauakqUDqbTiALuTlXdCblje6pk1cpCnS+udr+qPoinZGgvTk18WTJdEwJLMS1WJYb6RjFXeZYGaizk7HzLP2QAlnswxBKQVKJYJFSeDDbH0Hk3dNqlAslMvEzlSgSAMqJBrU7REuRljsqfm1Ypx52IYVjeEpOziHeNa0AlvIpYSZqtIpYxUBBRhyUkO4U537IDtt0SlTEzVgukOpwMCglI5wPR4wvve7VpmTJ0pZSAsYATiJUoYlM+VKtxjxeZKSpTKmF2SpRQhmIJUUtmchlUQGSvO8lTbStYdOJRwgFqBwA/8AphtyRcTlIfWAC362OfEiOWq65MuzqUSNMhbLRiBIIJ1Ql32vnXjF8y8pMsysGrqJLgKxFRd65bnB2iAKF8zps9SwUhiUhGFKgAklJFQ7uArPaIPlUsipiQ5GNVaOpOJyQOLluEA3acSpagnDpVLIy9JajVukdkOros5VJWlKQBpJqWJoATUDbRyOqAFmmX8EQZ41SAopLrJURsL1UrNhvgewWZCWwoKdLOIDFlAIBqetJPB4Gtl8gWKWQwXLWlGGlSAapGwbTxgu6rR8mkzWxELc9M3G/vp7IBBbZQxTpS1YVY3ByyIo+bZqYUqNpgm87QdChCCDMUEyyzgkpYpUSavSG9oswFuCtgZRB+lhDN0gdsD8vrKcEqYnMLKSrJ8Y7sm64BRKvCZLMsSyylZ+kFU9JySXYmuQZsoe2VKlyp04kDVWCljQBJYAvsPjCu5bYZEnEEhU5btvRSmxxTdFcm8ilE1K1NiSpwWzUNwOfDjAH2Iy5kxZWkKZgFKqdRic9reEB8m5xExUpOqcZLKAZSagh9pZg0XWCQZeFWZ0hHakK2dUSnsUrCxhVjdOw5pVQ7KeMBoTNBQAaBI0YamZJTluLCNBcxXh12G0NsfMPtjI3dJGiIclSThPslYr0EOH3vG0sXNAGynZAN7IqsOLMpxCOyJq+38ecObIYAXlP/VLR9RM8BGgsvMT7I8BGe5Vn5HP+pmeAjRWbmJ9keEBj7CPz5afqJfhLjYzBSMdYf7ctH1EvwlxslikAktqs4xd/wBzKmLKhOWgU1U4Wy4iNpbU5witwzgMRJ5PpMwha5i0gbVkbR6rQ0slxSAD8UgsdoxHtU8XS/nlDh5QdITn0/dAUy5AFAGHCkVWq6JUz5xCVcSA46DmIPwRFSoBUeT6PSK1DcVkDrCWfreM9f8AyXKZqJ9n1Smi0pYUG0bOl9wjZE746EgByWA2mkAlu61AjCuYMW5SQhXiyuqFF/8AIOVPJXL+LmGriqVH6Q+8d8Nr3xhjZ5CVuXViUlAPFIPpcadcck30AGUlSFAVQqh6jVJHF24wHzm0WafZVBM1JpUKBNOIIqI+hXFygFpk6oJWhkrBNRTnOc3DntgO/VCdJVhqoVD0KTtf6JDh+LxRZ0aOwTJYpNAK3HpErBcHa3N6hALr/tukmKUk/FSjhT9JWa18XJ7BBvwcaEp2qQS/SPOkCzZANn1RqliOJUoA+XS8MJEz4tJO0N2jzgMRZ7AVTBmSZSVVqTRye2C70s7TZfS46M40lwXePhEtW6zJ7wnyhLfU1MuajEaIVMS+dE4kDwgHN2BtAVUwFb8AFB+4nsjQ3Va0J0wAVSeok4SQ6kpU2+m2lIQXDeUuYsKlrBCZ00kZKwFSmUxqAyhDybb5CVqmJnpWksVIQUqbVCMeqXyA7YDDW+UkoDhxpgX260tZHhD4YEWPAlSRhmJLYg4CZyc3NAzCsIbajDJVWqVS896VMP2V+MPp9zaVCkIZK1AgHJyDLWymzBr2QFgxzLQRL1Za8KTM1VgkpJSMJ+kcwc4GvW0qVZVBbCYGUg7Do1guAdrA9o62FwatnSghpg1huUULWXG/IA7YNvC5EzZASNgUAessfugMbLt6rSMalELGopI1QGcpIA2Gub1Txii3FPwtQVzZmZybGAQe+L7MZCJuEA6Uli4oCQBhHWc+mL7RdBnTTsYEcRo0gDvEA1sdnLsoposMxq2iTXCc8jV4lbLMFpmJ2gv14UkbN4gK7JmIIKgy0LCT0ZDqzhsVpx0d1qIVnklgkgdvbATu+wPLDEjH8YhT82jKFKsWDj6Ua+xWfCG/AjP6qZaMKwNGEpUMyQpgrVcGhw9hjRWPmprsEAxsyIa2cNCyxmHFmSIBZytHyOf9Sv8AhjSWfmJ9keEZvllSxz/qleKY0snmp6B4QGOsQ/Pdo+ol/wAEbMxj7Cn892j9Xl/wRsCYBRbEQjvDb+NkPbYuEd4EOX/FIDPSQNOp/V8oOQrMDf8AcIEXIVpSUhxhZ+sQbZ5Zq4Zzt6ICJjqZRMXYQC8Sxv0wA65fbC28byRLWEzAS4dFHBIz6xTthvMTCjlBdmnkqQKKYlJOxTU6th4GApRMXPSdYIALUGIszjOkLb55KpXL+LWtM0VSsqOY2ECgB4CM/wAi7xmy7QbPNJHOGE1Yh8j1dEba1FTGhgPn8i+JktejtKShQpjSPeGRHR2Q1lICpcwJmpW6XYM6FGgZqEFOY2NF97WlCh8YliKO1e3zhdYb5lSlAMFudmfWDQ9sBMIUkBOYVNScssSg46HY9cE3cp5LcO9LffSGC7VZlS1LEzRsxUF0bCRs2ZNTshZY1gvgyNR/q2U4kmAt5NWsrnEMPi0hJ44QWPDMdsZW+7IppuMuAVqCt+kONNOOKHPJq8hLmzk1deMClHoznYzHtiq9gnAlGIKMxg7jCBLUXqN4amecB7kPYNHLWsiqiB1AP4nuhdZZehtKgOY9K+go94cfsxpLukLTKSQlRQcRogvmQKvw74U3jLEydLCSysKkVGFs1JcV41gDptkC8ctRwhSXTwVLdQHQYbWe3BKJa+cqYJSpaRmpQCgpJLMnVUM/VO6F142daUKWTqlBHMmCq2GYBTt3iO269JcsAKmpC5SpeFNQokKqQNgwlUA35Oy9IkpXuBGwgu9DvBCu+HwJGqv/AEqyB4EeiruOzcFNx2pB10EEHFWrEYjtzzf7UN12tLPzgRkz5d3/ABAYW87AlNtmPQtpE7Hyp04vGGVkICVK2lJJ2VWMRbFmK7IJtV36eeibhoAzmhFXqIdiSQkMoUHquKcH++Axt2WYg4jzTNzNGBBIfg5FeMPvhksSA60uleJnALOx7iYs0CVJ+NQiruGocmIDlqDe9YtseFIwgkpGQJxN27IAuyypc2WCQlY3kA9Hc0MZACQAPPxgCxpQl8KQHzYM8MZZEA0sUObKmEVlNYdWQmAXctT8jn/VK8UxpJXNHQPCMvy0f4JOJ/RkftIjUy8h0CAyNiH56tH6vK/hjXmMlYU/nq0fq0rxEa6AU22VWMzek1IVXFs5qSY0N72dZNFMPxuhPMsSwd9IBRbUzEoCpalMfoig4iBEcpEJDLdx1vGgSFbRAqpLnmj7P3nOAUr5TytyuyKjyysyaEq7PMw5AI9HwjyZZ9UD8dEAmPLazH0j+z5xJfKqzNz34AYieoPDOZZlHLuBilUg7ier+cBhLYVzLdLnypEwJxIxMk62E85R5rs1ATlnGvF8H/60/wCyj/fBOhPqK7Hisk11FU4Z98AOu9Qc7NP/APWD/FAc2XJXzrHMPTJl/wC54YqXMocBD93DdFEwTNxHYPvgEl93dLmS8EuyrClKTrFCUhICgVEnFuBHXB1l5MykSdGkYVNVYqp6OQTl90ELE6moG21D+UdQia9QAG2t2uVQAf8A0nKwgYl4kghCsTYSQzgJYE8TnAieSMsABc+Ypi9cPipz3w5mpmMyMH+pQdt9FQGuxznGuimwFFM3zd4Biq7ZChzQPZKk96SIX2a55ctRK5ylF9XEVLwvsGMqYd/GALdLtJBCUlt+lQnpoFeMAWW5Z4LqQkkbFzAQAOg9NemAY3hd1nmTQQoICMkpQiWSfWKzU7KNFkudZZIAZJADBRGIndrGqjAZuS0k0KED6DHvi48jLWqqpofiX+5oA08p5SQyQqmTI8zE7Nf6VEAJJO0qwjtpC88ibYzCcgDpIboZMcT/AEfT1HXnuOknvpAOLVfiE+kih2nyGcBTr4SptbFWuF0tntzPcIts/wDR4gVWvFRqpB71OYPsvIuSgGqiDs5ocdEBmp5mLWAlLjiSKPvdobWW55tMk/tfjrMaWVd8sei7byT4wWEiAW2KwFAqXMHJTEiI6IAqyKYw+seUILMmHt3nZAKuXNLHO+rPvIjUIyHRGY5ep+RzfZ/jlxp0wGWsA/PFp/VpXiI1UZewD872j9WleMaiAonynzhVPQ0OZppCu0lzABFMewReJcSMkwCG0X9IQFFa8ISopJKVBlBBmEVFThD03jeIlLvWWrSEKpLJCyygElIdWYqw3Rfa7glTArGgHEoqOdVKRoyc/UpFYuZCQsBNJj4g5Y4gyizsHG6AFkcopCynAvFjxYWSqujbHsozjPfELPyis8zCUTHxPhooOxQDmP8AMR9rpiyTydlJIKUMU4mYqHPw4sjUHCmnCLRcEppeoPigyKnVAw0zqNVND6ogA7PellmH4soJxhHMI11YmFU7cCq8IrTeFmPNKeaVkhBYJGOpOFhzF554TBkrkvITzZbawU4KgcScRBBdw2NWXrGOjkzJaksNhws6mKXUWIdjVas/WMAFJtsiYrCgoUopSpmrhWApJyyIaBZd7WVbYVSy6ikarOrDiYOPVDwwl8npUohcuWAtKSkMS7FtWpy1R0NAarklsgfB1NLcoqnVL4qa7uT5ZQELLfdmXhwKSrGrClkKLqCcZHNzwnF0RM3tZsCVhSShRwpISS5CSogAJcsAX3MRsjlluKVKw4JJTgViTUMDgEt+d6gb+ceXc8pcsS1SDo0uUgszkKcc53OJQ3VMBE3xZwpScYdBAOqaEqShnZjrKSKZPEfy9Z/XB1iiiVE4k4ioMA9MJPV0R5NzS8RJs5dbFRdOYUFD0qVSlVM2ERnXFJU4NmcE4i5SHOApLsrccPXAEWi+5MtRSskFISSyFH5xWBDEBi6qdUeVykkJSlWI4Vy1TQQlTFCQCpWVGcUzqIJn3RKW5WgFwkHPJCsacsmVURz8hySkJMtOFKDLAagQpgpPQWHZAQsN+yZqwmWSokFWRZkrVLJc/SSR/wAxCXyssynZR1VYS6TQtMV4S19nEQVZrllIUFIQEqD1DjNSlHp1lKPWYki4JAylIqXy2jGH/bX9owAf/VlndCXVim8wYS6sh0bREJ3KmQiSicrEELfC6alkqXk9KJMGyuTshGEplIGAulkihcFx1gHqixdzSlICDLQUJfCnCCA4KSw2UJHWYBcvlTJdQdTpVhOrmfjBTg8tY6uMRRyqkqVgGMq0glswBxHG2ZFNRVYZKuSSXeUg4i51RUh6mmdT2mIrueS76NDu74Q7h69Osr7R3wF7R4Jj0qUkBkgAVoKCpc97nri5MuAq0dYmmVEiqJgvAXSZUOLEloUyi0N7DvgFfL7+pTPZHvy40ojLf0gTPka+IT+8lxqYDM2H+17R+rSveMaaMvZU/naef/zSveVGogK52UL1pcvshjNyipMmAGRLizDBGijq5cAtWisUrlwx0MVrkwC9MusWy5MEokxbhAgADKrHDKgwxDDAL5sqsVrlQfMQ8VGVACmTFYs/CD8Ed0UAtMiIqs8MSgREyoBZo4s0UG6GJJlQAiZcSSikEmTEkSYAYyYq0FXrDEyhHNFALVIMUKRDYyYpVIDwC5MqCkoAFTWLk2eOTrO5TRxtgBSkPnExLgS3cmxMWs4tVZxEVzGLDs3nxgVXJ0oJwKSUqDLxYgedVsCRsbOhMA7lZ74Y2S0A0BELrPc1mSpJALpNKqzClLHTVRz3DdFt22YpUSQwIpAL+X0z5Moez+8lxs4wPLiY8ojij95LjfQGasf9rT/1WV76o0ggRN1oE9U8PpFISgl6YUkkU6TBbwHY9FZS++OppSAnHoipUQ0kBNQihaYtxxxS4Cho8oxawjoQIAXBSOKEGmWGaKzZRvPd5QAqUx0yoKNlG893lEjKH4bygAUyojNRug/4PTM9ifKIfAw7ue7ygFolxIEO0MfgYfM93lHhYxvPd5QAJkxEIhmbPxPd5RA2Ibz3eUAFhjgg02Eb1d3lEFXd9NXd5QAqhECmDU3f9NXd5R38n/SPYPKAASnfEFS4Ym7vpnsEcN2/SPdALsESaDvyX9M9gjwuv6au6AXqlx5EqGIu0esruiJuqvPU0ABo6xccmgxN2j1ld3lEvycnert/lAYXlp8zt+clj9tPlH0SMdy/saUWUNmZ0qpz54jYwH//2Q=="/>
          <p:cNvSpPr>
            <a:spLocks noChangeAspect="1" noChangeArrowheads="1"/>
          </p:cNvSpPr>
          <p:nvPr/>
        </p:nvSpPr>
        <p:spPr bwMode="auto">
          <a:xfrm>
            <a:off x="63500" y="-860425"/>
            <a:ext cx="2543175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Carpet Baggers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955955">
            <a:off x="421274" y="1915484"/>
            <a:ext cx="24060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300" b="1" dirty="0" smtClean="0">
                <a:solidFill>
                  <a:schemeClr val="accent5">
                    <a:lumMod val="50000"/>
                  </a:schemeClr>
                </a:solidFill>
              </a:rPr>
              <a:t>Got the name because: Carried </a:t>
            </a:r>
            <a:r>
              <a:rPr lang="en-US" sz="2300" b="1" u="sng" dirty="0" smtClean="0">
                <a:solidFill>
                  <a:schemeClr val="accent5">
                    <a:lumMod val="50000"/>
                  </a:schemeClr>
                </a:solidFill>
              </a:rPr>
              <a:t>luggage</a:t>
            </a:r>
            <a:r>
              <a:rPr lang="en-US" sz="2300" b="1" dirty="0" smtClean="0">
                <a:solidFill>
                  <a:schemeClr val="accent5">
                    <a:lumMod val="50000"/>
                  </a:schemeClr>
                </a:solidFill>
              </a:rPr>
              <a:t> where they </a:t>
            </a:r>
            <a:r>
              <a:rPr lang="en-US" sz="2300" b="1" u="sng" dirty="0" smtClean="0">
                <a:solidFill>
                  <a:schemeClr val="accent5">
                    <a:lumMod val="50000"/>
                  </a:schemeClr>
                </a:solidFill>
              </a:rPr>
              <a:t>went</a:t>
            </a:r>
          </a:p>
        </p:txBody>
      </p:sp>
      <p:sp>
        <p:nvSpPr>
          <p:cNvPr id="4" name="TextBox 3"/>
          <p:cNvSpPr txBox="1"/>
          <p:nvPr/>
        </p:nvSpPr>
        <p:spPr>
          <a:xfrm rot="790045">
            <a:off x="3259500" y="4200388"/>
            <a:ext cx="290464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300" b="1" u="sng" dirty="0" smtClean="0">
                <a:solidFill>
                  <a:srgbClr val="7030A0"/>
                </a:solidFill>
              </a:rPr>
              <a:t>Northerners </a:t>
            </a:r>
            <a:r>
              <a:rPr lang="en-US" sz="2300" b="1" dirty="0" smtClean="0">
                <a:solidFill>
                  <a:srgbClr val="7030A0"/>
                </a:solidFill>
              </a:rPr>
              <a:t>who went to the</a:t>
            </a:r>
            <a:r>
              <a:rPr lang="en-US" sz="2300" b="1" u="sng" dirty="0" smtClean="0">
                <a:solidFill>
                  <a:srgbClr val="7030A0"/>
                </a:solidFill>
              </a:rPr>
              <a:t> South </a:t>
            </a:r>
            <a:r>
              <a:rPr lang="en-US" sz="2300" b="1" dirty="0" smtClean="0">
                <a:solidFill>
                  <a:srgbClr val="7030A0"/>
                </a:solidFill>
              </a:rPr>
              <a:t>and became </a:t>
            </a:r>
            <a:r>
              <a:rPr lang="en-US" sz="2300" b="1" u="sng" dirty="0" smtClean="0">
                <a:solidFill>
                  <a:srgbClr val="7030A0"/>
                </a:solidFill>
              </a:rPr>
              <a:t>involved</a:t>
            </a:r>
            <a:r>
              <a:rPr lang="en-US" sz="2300" b="1" dirty="0" smtClean="0">
                <a:solidFill>
                  <a:srgbClr val="7030A0"/>
                </a:solidFill>
              </a:rPr>
              <a:t> in the </a:t>
            </a:r>
            <a:r>
              <a:rPr lang="en-US" sz="2300" b="1" u="sng" dirty="0" smtClean="0">
                <a:solidFill>
                  <a:srgbClr val="7030A0"/>
                </a:solidFill>
              </a:rPr>
              <a:t>new state politics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817194">
            <a:off x="5943600" y="1981201"/>
            <a:ext cx="2971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300" b="1" dirty="0" smtClean="0">
                <a:solidFill>
                  <a:schemeClr val="accent4">
                    <a:lumMod val="50000"/>
                  </a:schemeClr>
                </a:solidFill>
              </a:rPr>
              <a:t>They were </a:t>
            </a:r>
            <a:r>
              <a:rPr lang="en-US" sz="2300" b="1" u="sng" dirty="0" smtClean="0">
                <a:solidFill>
                  <a:schemeClr val="accent4">
                    <a:lumMod val="50000"/>
                  </a:schemeClr>
                </a:solidFill>
              </a:rPr>
              <a:t>not trusted </a:t>
            </a:r>
            <a:r>
              <a:rPr lang="en-US" sz="2300" b="1" dirty="0" smtClean="0">
                <a:solidFill>
                  <a:schemeClr val="accent4">
                    <a:lumMod val="50000"/>
                  </a:schemeClr>
                </a:solidFill>
              </a:rPr>
              <a:t>by Southerners and </a:t>
            </a:r>
            <a:r>
              <a:rPr lang="en-US" sz="2300" b="1" u="sng" dirty="0" smtClean="0">
                <a:solidFill>
                  <a:schemeClr val="accent4">
                    <a:lumMod val="50000"/>
                  </a:schemeClr>
                </a:solidFill>
              </a:rPr>
              <a:t>took advantage </a:t>
            </a:r>
            <a:r>
              <a:rPr lang="en-US" sz="2300" b="1" dirty="0" smtClean="0">
                <a:solidFill>
                  <a:schemeClr val="accent4">
                    <a:lumMod val="50000"/>
                  </a:schemeClr>
                </a:solidFill>
              </a:rPr>
              <a:t>of the their situation</a:t>
            </a:r>
          </a:p>
          <a:p>
            <a:endParaRPr lang="en-US" dirty="0"/>
          </a:p>
        </p:txBody>
      </p:sp>
      <p:pic>
        <p:nvPicPr>
          <p:cNvPr id="20482" name="Picture 2" descr="http://t2.gstatic.com/images?q=tbn:ANd9GcScSZpCakc8SZvW-CzpC0zD1hbJh0Ah4c_RQSPxkffo3LN-A7km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0"/>
            <a:ext cx="2209800" cy="2784349"/>
          </a:xfrm>
          <a:prstGeom prst="rect">
            <a:avLst/>
          </a:prstGeom>
          <a:noFill/>
        </p:spPr>
      </p:pic>
      <p:pic>
        <p:nvPicPr>
          <p:cNvPr id="20484" name="Picture 4" descr="http://2.bp.blogspot.com/_CIKNzvFDUQs/S7THtpVtBfI/AAAAAAAABQs/VgU2067eZ6U/s1600/scan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733800"/>
            <a:ext cx="2133600" cy="2953803"/>
          </a:xfrm>
          <a:prstGeom prst="rect">
            <a:avLst/>
          </a:prstGeom>
          <a:noFill/>
        </p:spPr>
      </p:pic>
      <p:pic>
        <p:nvPicPr>
          <p:cNvPr id="20486" name="Picture 6" descr="http://t2.gstatic.com/images?q=tbn:ANd9GcRYoUuWKOspg9mQCxGKO-6-B-FDQzwf0O_Y_NZMTbtbwKSsJU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905000"/>
            <a:ext cx="199360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 Slaves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451974">
            <a:off x="506001" y="3156447"/>
            <a:ext cx="2133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Bernard MT Condensed" pitchFamily="18" charset="0"/>
              </a:rPr>
              <a:t>Some were able to take </a:t>
            </a:r>
            <a:r>
              <a:rPr lang="en-US" sz="2500" u="sng" dirty="0" smtClean="0">
                <a:solidFill>
                  <a:schemeClr val="accent1">
                    <a:lumMod val="50000"/>
                  </a:schemeClr>
                </a:solidFill>
                <a:latin typeface="Bernard MT Condensed" pitchFamily="18" charset="0"/>
              </a:rPr>
              <a:t>advantage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Bernard MT Condensed" pitchFamily="18" charset="0"/>
              </a:rPr>
              <a:t> of the </a:t>
            </a:r>
            <a:r>
              <a:rPr lang="en-US" sz="2500" u="sng" dirty="0" smtClean="0">
                <a:solidFill>
                  <a:schemeClr val="accent1">
                    <a:lumMod val="50000"/>
                  </a:schemeClr>
                </a:solidFill>
                <a:latin typeface="Bernard MT Condensed" pitchFamily="18" charset="0"/>
              </a:rPr>
              <a:t>opportunities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Bernard MT Condensed" pitchFamily="18" charset="0"/>
              </a:rPr>
              <a:t> given to them by the </a:t>
            </a:r>
            <a:r>
              <a:rPr lang="en-US" sz="2500" u="sng" dirty="0" smtClean="0">
                <a:solidFill>
                  <a:schemeClr val="accent1">
                    <a:lumMod val="50000"/>
                  </a:schemeClr>
                </a:solidFill>
                <a:latin typeface="Bernard MT Condensed" pitchFamily="18" charset="0"/>
              </a:rPr>
              <a:t>government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552692">
            <a:off x="5960372" y="1807257"/>
            <a:ext cx="28956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Bernard MT Condensed" pitchFamily="18" charset="0"/>
              </a:rPr>
              <a:t>Most </a:t>
            </a:r>
            <a:r>
              <a:rPr lang="en-US" sz="2500" u="sng" dirty="0" smtClean="0">
                <a:solidFill>
                  <a:schemeClr val="accent1">
                    <a:lumMod val="50000"/>
                  </a:schemeClr>
                </a:solidFill>
                <a:latin typeface="Bernard MT Condensed" pitchFamily="18" charset="0"/>
              </a:rPr>
              <a:t>organizations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Bernard MT Condensed" pitchFamily="18" charset="0"/>
              </a:rPr>
              <a:t> created to </a:t>
            </a:r>
            <a:r>
              <a:rPr lang="en-US" sz="2500" u="sng" dirty="0" smtClean="0">
                <a:solidFill>
                  <a:schemeClr val="accent1">
                    <a:lumMod val="50000"/>
                  </a:schemeClr>
                </a:solidFill>
                <a:latin typeface="Bernard MT Condensed" pitchFamily="18" charset="0"/>
              </a:rPr>
              <a:t>help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Bernard MT Condensed" pitchFamily="18" charset="0"/>
              </a:rPr>
              <a:t> freed slaves were underfunded and most </a:t>
            </a:r>
            <a:r>
              <a:rPr lang="en-US" sz="2500" u="sng" dirty="0" smtClean="0">
                <a:solidFill>
                  <a:schemeClr val="accent1">
                    <a:lumMod val="50000"/>
                  </a:schemeClr>
                </a:solidFill>
                <a:latin typeface="Bernard MT Condensed" pitchFamily="18" charset="0"/>
              </a:rPr>
              <a:t>freed slaves 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Bernard MT Condensed" pitchFamily="18" charset="0"/>
              </a:rPr>
              <a:t>ended up working on plantations or </a:t>
            </a:r>
            <a:r>
              <a:rPr lang="en-US" sz="2500" u="sng" dirty="0" smtClean="0">
                <a:solidFill>
                  <a:schemeClr val="accent1">
                    <a:lumMod val="50000"/>
                  </a:schemeClr>
                </a:solidFill>
                <a:latin typeface="Bernard MT Condensed" pitchFamily="18" charset="0"/>
              </a:rPr>
              <a:t>sharecropping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Bernard MT Condensed" pitchFamily="18" charset="0"/>
              </a:rPr>
              <a:t> much like they had before</a:t>
            </a:r>
          </a:p>
          <a:p>
            <a:endParaRPr lang="en-US" dirty="0"/>
          </a:p>
        </p:txBody>
      </p:sp>
      <p:pic>
        <p:nvPicPr>
          <p:cNvPr id="21508" name="Picture 4" descr="http://www.mrssearsweb.net/texa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3602993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1534</TotalTime>
  <Words>981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Slide 1</vt:lpstr>
      <vt:lpstr>Freedman Bureau</vt:lpstr>
      <vt:lpstr>3 Amendment’s, and the end of slavery</vt:lpstr>
      <vt:lpstr>Reconstruction Acts</vt:lpstr>
      <vt:lpstr>Hiram Rhodes Revels</vt:lpstr>
      <vt:lpstr>Laws for the South</vt:lpstr>
      <vt:lpstr>Radical Republicans</vt:lpstr>
      <vt:lpstr>Carpet Baggers</vt:lpstr>
      <vt:lpstr>Freed Slaves</vt:lpstr>
      <vt:lpstr>Homestead Act</vt:lpstr>
      <vt:lpstr>Dawes Act</vt:lpstr>
      <vt:lpstr>Morrill Act</vt:lpstr>
      <vt:lpstr>Compromise of 1877</vt:lpstr>
    </vt:vector>
  </TitlesOfParts>
  <Company>Irving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jcrook</dc:creator>
  <cp:lastModifiedBy>TAMoore</cp:lastModifiedBy>
  <cp:revision>95</cp:revision>
  <dcterms:created xsi:type="dcterms:W3CDTF">2012-03-16T16:59:46Z</dcterms:created>
  <dcterms:modified xsi:type="dcterms:W3CDTF">2013-04-04T19:52:34Z</dcterms:modified>
</cp:coreProperties>
</file>