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0066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00" autoAdjust="0"/>
    <p:restoredTop sz="94660"/>
  </p:normalViewPr>
  <p:slideViewPr>
    <p:cSldViewPr>
      <p:cViewPr>
        <p:scale>
          <a:sx n="85" d="100"/>
          <a:sy n="85" d="100"/>
        </p:scale>
        <p:origin x="-2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8A0127C7-2FC7-4A4F-8BBC-69F15D06BBAC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D28A5BEF-44FF-4720-AEA2-1FC1A31184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15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9ACE-3E12-46F5-AE6B-22F74D5CA543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0091-868C-42D6-B480-08FDFD045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9ACE-3E12-46F5-AE6B-22F74D5CA543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0091-868C-42D6-B480-08FDFD045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9ACE-3E12-46F5-AE6B-22F74D5CA543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0091-868C-42D6-B480-08FDFD045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9ACE-3E12-46F5-AE6B-22F74D5CA543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0091-868C-42D6-B480-08FDFD045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9ACE-3E12-46F5-AE6B-22F74D5CA543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0091-868C-42D6-B480-08FDFD045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9ACE-3E12-46F5-AE6B-22F74D5CA543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0091-868C-42D6-B480-08FDFD045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9ACE-3E12-46F5-AE6B-22F74D5CA543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0091-868C-42D6-B480-08FDFD045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9ACE-3E12-46F5-AE6B-22F74D5CA543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0091-868C-42D6-B480-08FDFD045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9ACE-3E12-46F5-AE6B-22F74D5CA543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0091-868C-42D6-B480-08FDFD045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9ACE-3E12-46F5-AE6B-22F74D5CA543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0091-868C-42D6-B480-08FDFD045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C9ACE-3E12-46F5-AE6B-22F74D5CA543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C0091-868C-42D6-B480-08FDFD045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C9ACE-3E12-46F5-AE6B-22F74D5CA543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C0091-868C-42D6-B480-08FDFD0457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endParaRPr lang="en-US" sz="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172055"/>
              </p:ext>
            </p:extLst>
          </p:nvPr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34773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Reform Movement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Purpose of the Movement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Visual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People Events and Terms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Matching</a:t>
                      </a:r>
                      <a:r>
                        <a:rPr lang="en-US" sz="1000" baseline="0" dirty="0" smtClean="0"/>
                        <a:t> Quote</a:t>
                      </a:r>
                      <a:endParaRPr lang="en-US" sz="1000" dirty="0"/>
                    </a:p>
                  </a:txBody>
                  <a:tcPr/>
                </a:tc>
              </a:tr>
              <a:tr h="52381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128874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</a:tr>
              <a:tr h="1299916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sz="10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</a:tr>
              <a:tr h="1128874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0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sz="10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</a:tr>
              <a:tr h="1128874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</a:tr>
              <a:tr h="1299916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381000"/>
            <a:ext cx="1683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Women’s Rights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381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en-US" sz="1400" dirty="0">
                <a:solidFill>
                  <a:srgbClr val="000000"/>
                </a:solidFill>
              </a:rPr>
              <a:t>Equal rights for women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7600" y="304800"/>
            <a:ext cx="1752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en-US" sz="1100" dirty="0">
                <a:solidFill>
                  <a:srgbClr val="000000"/>
                </a:solidFill>
              </a:rPr>
              <a:t>Women holding up a sign that says “VOTES FOR WOMEN”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57600" y="2286000"/>
            <a:ext cx="1752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25146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43400" y="26670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86400" y="304800"/>
            <a:ext cx="1828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000000"/>
                </a:solidFill>
              </a:rPr>
              <a:t>Seneca Falls Convention, Sojourner Truth, Elizabeth Cady Stanton, Susan B Anthony</a:t>
            </a:r>
            <a:endParaRPr lang="en-US" sz="900" dirty="0"/>
          </a:p>
        </p:txBody>
      </p:sp>
      <p:sp>
        <p:nvSpPr>
          <p:cNvPr id="14" name="TextBox 13"/>
          <p:cNvSpPr txBox="1"/>
          <p:nvPr/>
        </p:nvSpPr>
        <p:spPr>
          <a:xfrm>
            <a:off x="7315200" y="381000"/>
            <a:ext cx="1828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en-US" sz="900" dirty="0">
                <a:solidFill>
                  <a:srgbClr val="000000"/>
                </a:solidFill>
              </a:rPr>
              <a:t>“The prolonged slavery of women is the darkest page in human history.” Elizabeth Cady Stanton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1143000"/>
            <a:ext cx="1114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2438400"/>
            <a:ext cx="1509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Prison Reform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905000" y="914400"/>
            <a:ext cx="1600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dk1"/>
                </a:solidFill>
              </a:rPr>
              <a:t>Raise the quality of education in America and provide equal education for African Americans and disabled. 	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0" y="990600"/>
            <a:ext cx="144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050" dirty="0">
                <a:solidFill>
                  <a:schemeClr val="dk1"/>
                </a:solidFill>
              </a:rPr>
              <a:t>Two story school house with all ages of white children in front. 	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91400" y="990600"/>
            <a:ext cx="158414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dk1"/>
                </a:solidFill>
              </a:rPr>
              <a:t>“It was in making education…compulsory that… the destiny of America… was settled.” </a:t>
            </a:r>
          </a:p>
          <a:p>
            <a:r>
              <a:rPr lang="en-US" sz="1050" dirty="0">
                <a:solidFill>
                  <a:schemeClr val="dk1"/>
                </a:solidFill>
              </a:rPr>
              <a:t>– J. Lowell </a:t>
            </a:r>
            <a:endParaRPr lang="en-US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5562601" y="1066800"/>
            <a:ext cx="16002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dk1"/>
                </a:solidFill>
              </a:rPr>
              <a:t>Horace Mann </a:t>
            </a:r>
          </a:p>
          <a:p>
            <a:r>
              <a:rPr lang="en-US" sz="1050" dirty="0">
                <a:solidFill>
                  <a:schemeClr val="dk1"/>
                </a:solidFill>
              </a:rPr>
              <a:t>- Braille system </a:t>
            </a:r>
          </a:p>
          <a:p>
            <a:r>
              <a:rPr lang="en-US" sz="1050" dirty="0">
                <a:solidFill>
                  <a:schemeClr val="dk1"/>
                </a:solidFill>
              </a:rPr>
              <a:t>- Schools for African Americans &amp; disabled </a:t>
            </a:r>
          </a:p>
          <a:p>
            <a:endParaRPr lang="en-US" sz="1050" dirty="0"/>
          </a:p>
        </p:txBody>
      </p:sp>
      <p:sp>
        <p:nvSpPr>
          <p:cNvPr id="21" name="TextBox 20"/>
          <p:cNvSpPr txBox="1"/>
          <p:nvPr/>
        </p:nvSpPr>
        <p:spPr>
          <a:xfrm>
            <a:off x="1905000" y="2057401"/>
            <a:ext cx="13716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050" dirty="0">
                <a:solidFill>
                  <a:schemeClr val="dk1"/>
                </a:solidFill>
              </a:rPr>
              <a:t>Improve conditions for prisoners, separate mentally ill into separate facility, reduce crowding. 	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62400" y="2362200"/>
            <a:ext cx="11059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Crowded Jail Cell</a:t>
            </a:r>
            <a:endParaRPr lang="en-US" sz="1050" dirty="0"/>
          </a:p>
        </p:txBody>
      </p:sp>
      <p:sp>
        <p:nvSpPr>
          <p:cNvPr id="23" name="TextBox 22"/>
          <p:cNvSpPr txBox="1"/>
          <p:nvPr/>
        </p:nvSpPr>
        <p:spPr>
          <a:xfrm>
            <a:off x="5562600" y="2209800"/>
            <a:ext cx="15711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>
                <a:solidFill>
                  <a:schemeClr val="dk1"/>
                </a:solidFill>
              </a:rPr>
              <a:t>Dorthea</a:t>
            </a:r>
            <a:r>
              <a:rPr lang="en-US" sz="1050" dirty="0">
                <a:solidFill>
                  <a:schemeClr val="dk1"/>
                </a:solidFill>
              </a:rPr>
              <a:t> Dix </a:t>
            </a:r>
          </a:p>
          <a:p>
            <a:r>
              <a:rPr lang="en-US" sz="1050" dirty="0">
                <a:solidFill>
                  <a:schemeClr val="dk1"/>
                </a:solidFill>
              </a:rPr>
              <a:t>- Hospitals for mentally ill </a:t>
            </a:r>
          </a:p>
          <a:p>
            <a:r>
              <a:rPr lang="en-US" sz="1050" dirty="0">
                <a:solidFill>
                  <a:schemeClr val="dk1"/>
                </a:solidFill>
              </a:rPr>
              <a:t>- Improved conditions for prisoners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91400" y="2057400"/>
            <a:ext cx="17526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dk1"/>
                </a:solidFill>
              </a:rPr>
              <a:t>“Man is not made better by being degraded; he is seldom restrained from rime by harsh measures.” </a:t>
            </a:r>
          </a:p>
          <a:p>
            <a:r>
              <a:rPr lang="en-US" sz="1050" dirty="0">
                <a:solidFill>
                  <a:schemeClr val="dk1"/>
                </a:solidFill>
              </a:rPr>
              <a:t>- </a:t>
            </a:r>
            <a:r>
              <a:rPr lang="en-US" sz="1050" dirty="0" err="1">
                <a:solidFill>
                  <a:schemeClr val="dk1"/>
                </a:solidFill>
              </a:rPr>
              <a:t>Dorthea</a:t>
            </a:r>
            <a:r>
              <a:rPr lang="en-US" sz="1050" dirty="0">
                <a:solidFill>
                  <a:schemeClr val="dk1"/>
                </a:solidFill>
              </a:rPr>
              <a:t> Dix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200" y="3581400"/>
            <a:ext cx="1038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Abolition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981200" y="3657600"/>
            <a:ext cx="8130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End Slavery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67600" y="3429000"/>
            <a:ext cx="1547265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dk1"/>
                </a:solidFill>
              </a:rPr>
              <a:t>“Enslave the liberty of but one human being and the liberties of the world are put in peril.” </a:t>
            </a:r>
          </a:p>
          <a:p>
            <a:r>
              <a:rPr lang="en-US" sz="1050" dirty="0">
                <a:solidFill>
                  <a:schemeClr val="dk1"/>
                </a:solidFill>
              </a:rPr>
              <a:t>- William Lloyd Garrison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638800" y="3581400"/>
            <a:ext cx="1489241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dk1"/>
                </a:solidFill>
              </a:rPr>
              <a:t>Frederick Douglass </a:t>
            </a:r>
          </a:p>
          <a:p>
            <a:r>
              <a:rPr lang="en-US" sz="1050" dirty="0">
                <a:solidFill>
                  <a:schemeClr val="dk1"/>
                </a:solidFill>
              </a:rPr>
              <a:t>- Harriet Tubman </a:t>
            </a:r>
          </a:p>
          <a:p>
            <a:r>
              <a:rPr lang="en-US" sz="1050" dirty="0">
                <a:solidFill>
                  <a:schemeClr val="dk1"/>
                </a:solidFill>
              </a:rPr>
              <a:t>- William Lloyd Garrison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962400" y="3505200"/>
            <a:ext cx="139979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dk1"/>
                </a:solidFill>
              </a:rPr>
              <a:t>Invitation to stop an abolitionist speaker </a:t>
            </a:r>
            <a:endParaRPr 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152400" y="586740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Labor Reform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28600" y="4724400"/>
            <a:ext cx="1332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Temperance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391400" y="5638800"/>
            <a:ext cx="1564635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dk1"/>
                </a:solidFill>
              </a:rPr>
              <a:t>“Show me the country that has no strikes and I’ll show you the country in which there is no liberty.” </a:t>
            </a:r>
          </a:p>
          <a:p>
            <a:r>
              <a:rPr lang="en-US" sz="1050" dirty="0">
                <a:solidFill>
                  <a:schemeClr val="dk1"/>
                </a:solidFill>
              </a:rPr>
              <a:t>- S. Gompers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715000" y="5638800"/>
            <a:ext cx="127470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dk1"/>
                </a:solidFill>
              </a:rPr>
              <a:t>Labor Unions </a:t>
            </a:r>
          </a:p>
          <a:p>
            <a:r>
              <a:rPr lang="en-US" sz="1050" dirty="0">
                <a:solidFill>
                  <a:schemeClr val="dk1"/>
                </a:solidFill>
              </a:rPr>
              <a:t>- Ban on child Labor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10000" y="5638800"/>
            <a:ext cx="144696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050" dirty="0">
                <a:solidFill>
                  <a:schemeClr val="dk1"/>
                </a:solidFill>
              </a:rPr>
              <a:t>Boys working in mining 	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905000" y="5638800"/>
            <a:ext cx="171427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050" dirty="0">
                <a:solidFill>
                  <a:schemeClr val="dk1"/>
                </a:solidFill>
              </a:rPr>
              <a:t>Improve conditions for factory workers and ban child labor 	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467600" y="4495800"/>
            <a:ext cx="142771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dk1"/>
                </a:solidFill>
              </a:rPr>
              <a:t>“The first thing in the human personality that dissolves in alcohol is dignity.” </a:t>
            </a:r>
          </a:p>
          <a:p>
            <a:r>
              <a:rPr lang="en-US" sz="1050" dirty="0">
                <a:solidFill>
                  <a:schemeClr val="dk1"/>
                </a:solidFill>
              </a:rPr>
              <a:t>- Author Unknown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867400" y="4953000"/>
            <a:ext cx="79007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Women </a:t>
            </a:r>
          </a:p>
          <a:p>
            <a:r>
              <a:rPr lang="en-US" sz="1050" dirty="0"/>
              <a:t>Prohibition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810000" y="4648200"/>
            <a:ext cx="16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dk1"/>
                </a:solidFill>
              </a:rPr>
              <a:t>Angry women around a sign that says “Lips that touch liquor shall not touch ours.” </a:t>
            </a:r>
            <a:endParaRPr lang="en-US" sz="1050" dirty="0"/>
          </a:p>
        </p:txBody>
      </p:sp>
      <p:sp>
        <p:nvSpPr>
          <p:cNvPr id="39" name="TextBox 38"/>
          <p:cNvSpPr txBox="1"/>
          <p:nvPr/>
        </p:nvSpPr>
        <p:spPr>
          <a:xfrm>
            <a:off x="1981200" y="4419600"/>
            <a:ext cx="152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050" dirty="0">
                <a:solidFill>
                  <a:schemeClr val="dk1"/>
                </a:solidFill>
              </a:rPr>
              <a:t>Limit the consumption of alcohol and reduce domestic violence 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54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8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1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3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6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3" grpId="0"/>
      <p:bldP spid="14" grpId="0"/>
      <p:bldP spid="15" grpId="0"/>
      <p:bldP spid="16" grpId="0"/>
      <p:bldP spid="16" grpId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5" grpId="1"/>
      <p:bldP spid="26" grpId="0"/>
      <p:bldP spid="27" grpId="0"/>
      <p:bldP spid="28" grpId="0"/>
      <p:bldP spid="29" grpId="0"/>
      <p:bldP spid="30" grpId="0"/>
      <p:bldP spid="30" grpId="1"/>
      <p:bldP spid="31" grpId="0"/>
      <p:bldP spid="31" grpId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470025"/>
          </a:xfrm>
        </p:spPr>
        <p:txBody>
          <a:bodyPr/>
          <a:lstStyle/>
          <a:p>
            <a:r>
              <a:rPr lang="en-US" dirty="0" smtClean="0"/>
              <a:t>Henry David Thoreau</a:t>
            </a:r>
            <a:br>
              <a:rPr lang="en-US" dirty="0" smtClean="0"/>
            </a:br>
            <a:r>
              <a:rPr lang="en-US" dirty="0" smtClean="0"/>
              <a:t>and Civil Disobedience….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1600200"/>
          </a:xfrm>
        </p:spPr>
        <p:txBody>
          <a:bodyPr>
            <a:normAutofit/>
          </a:bodyPr>
          <a:lstStyle/>
          <a:p>
            <a:r>
              <a:rPr lang="en-US" sz="4600" dirty="0" smtClean="0">
                <a:solidFill>
                  <a:srgbClr val="FF0066"/>
                </a:solidFill>
                <a:latin typeface="Arial Black" pitchFamily="34" charset="0"/>
              </a:rPr>
              <a:t>What is Civil Disobedience? </a:t>
            </a:r>
          </a:p>
          <a:p>
            <a:endParaRPr lang="en-US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200400"/>
            <a:ext cx="7772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u="sng" dirty="0" smtClean="0">
                <a:solidFill>
                  <a:srgbClr val="800000"/>
                </a:solidFill>
                <a:latin typeface="Arial Black" pitchFamily="34" charset="0"/>
              </a:rPr>
              <a:t>Thoreau’s Tax- </a:t>
            </a:r>
            <a:r>
              <a:rPr lang="en-US" sz="2200" dirty="0" smtClean="0">
                <a:solidFill>
                  <a:srgbClr val="800000"/>
                </a:solidFill>
                <a:latin typeface="Arial Black" pitchFamily="34" charset="0"/>
              </a:rPr>
              <a:t>He questioned why man would follow a law they deem to be unjust? Thoreau was an Abolitionist and refused to pay his taxes to a government that supported slavery. He was arrested for not paying his taxes and spent a night in jail….but his question on Man refusing to follow laws he sees unjust has been the basis for many reforms and protest movements throughout time. </a:t>
            </a:r>
            <a:endParaRPr lang="en-US" sz="2200" dirty="0">
              <a:solidFill>
                <a:srgbClr val="8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Immigration/Migration of Groups in the US. </a:t>
            </a:r>
            <a:endParaRPr lang="en-US" sz="32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1219200" cy="457200"/>
          </a:xfrm>
        </p:spPr>
        <p:txBody>
          <a:bodyPr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Copperplate Gothic Bold" pitchFamily="34" charset="0"/>
              </a:rPr>
              <a:t>Immigrant Group</a:t>
            </a:r>
            <a:endParaRPr lang="en-US" sz="1200" dirty="0">
              <a:solidFill>
                <a:schemeClr val="tx1"/>
              </a:solidFill>
              <a:latin typeface="Copperplate Gothic Bold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60198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4800" y="14478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4800" y="1447800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915400" y="1447800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447800" y="1447800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334000" y="1447800"/>
            <a:ext cx="0" cy="457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447800" y="1447800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pperplate Gothic Bold" pitchFamily="34" charset="0"/>
              </a:rPr>
              <a:t>Reasons for Immigration/Migration</a:t>
            </a:r>
            <a:endParaRPr lang="en-US" sz="1400" dirty="0">
              <a:latin typeface="Copperplate Gothic Bold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34000" y="1447800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pperplate Gothic Bold" pitchFamily="34" charset="0"/>
              </a:rPr>
              <a:t>Contribution to the US</a:t>
            </a:r>
            <a:endParaRPr lang="en-US" sz="1400" dirty="0">
              <a:latin typeface="Copperplate Gothic Bold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304800" y="19050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04800" y="1981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Quakers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1524000" y="1981200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Immigrated to the US for Religious Freedom</a:t>
            </a:r>
            <a:endParaRPr lang="en-US" sz="16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410200" y="19812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Settled Pennsylvania</a:t>
            </a:r>
            <a:endParaRPr lang="en-US" b="1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304800" y="23622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4800" y="236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pperplate Gothic Bold" pitchFamily="34" charset="0"/>
              </a:rPr>
              <a:t>Mormons</a:t>
            </a:r>
            <a:endParaRPr lang="en-US" sz="1400" dirty="0">
              <a:latin typeface="Copperplate Gothic Bold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447800" y="23622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Footlight MT Light" pitchFamily="18" charset="0"/>
              </a:rPr>
              <a:t>Migrated to Utah on the Mormon Trail for religious freedom</a:t>
            </a:r>
            <a:endParaRPr lang="en-US" sz="1600" b="1" dirty="0">
              <a:latin typeface="Footlight MT Light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334000" y="23622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Footlight MT Light" pitchFamily="18" charset="0"/>
              </a:rPr>
              <a:t>Founded Utah and the Mormon Trail across the US</a:t>
            </a:r>
            <a:endParaRPr lang="en-US" sz="1600" b="1" dirty="0">
              <a:latin typeface="Footlight MT Light" pitchFamily="18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304800" y="29718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04800" y="30480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erlin Sans FB Demi" pitchFamily="34" charset="0"/>
              </a:rPr>
              <a:t>Irish</a:t>
            </a:r>
            <a:endParaRPr lang="en-US" sz="1600" dirty="0">
              <a:latin typeface="Berlin Sans FB Demi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24000" y="29718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Berlin Sans FB Demi" pitchFamily="34" charset="0"/>
              </a:rPr>
              <a:t>Immigrated to the Northeast part of the US due to the Irish potato Famine</a:t>
            </a:r>
            <a:endParaRPr lang="en-US" sz="1400" dirty="0">
              <a:latin typeface="Berlin Sans FB Demi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334000" y="29718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Berlin Sans FB Demi" pitchFamily="34" charset="0"/>
              </a:rPr>
              <a:t>Worked in Factories in the NE and settled an Urban lifestyle</a:t>
            </a:r>
            <a:endParaRPr lang="en-US" sz="1400" dirty="0">
              <a:latin typeface="Berlin Sans FB Demi" pitchFamily="34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304800" y="35814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04800" y="36576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pperplate Gothic Bold" pitchFamily="34" charset="0"/>
              </a:rPr>
              <a:t>Italians</a:t>
            </a:r>
            <a:endParaRPr lang="en-US" sz="1400" dirty="0">
              <a:latin typeface="Copperplate Gothic Bold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47800" y="3581400"/>
            <a:ext cx="3886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pperplate Gothic Bold" pitchFamily="34" charset="0"/>
              </a:rPr>
              <a:t>Immigrated to the NE part of the US due to Natural disaster and poverty in Italy. </a:t>
            </a:r>
            <a:endParaRPr lang="en-US" sz="1400" dirty="0">
              <a:latin typeface="Copperplate Gothic Bold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334000" y="35814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pperplate Gothic Bold" pitchFamily="34" charset="0"/>
              </a:rPr>
              <a:t>Worked in Factories in the NE and settled an Urban lifestyle</a:t>
            </a:r>
            <a:endParaRPr lang="en-US" sz="1400" dirty="0">
              <a:latin typeface="Copperplate Gothic Bold" pitchFamily="34" charset="0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304800" y="42672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4800" y="4267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Chinese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447800" y="43434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Immigrated to the US to work on the Railroad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334000" y="4343400"/>
            <a:ext cx="358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Settled in the Western part of the US once the trans-continental railroad was complete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40" grpId="0"/>
      <p:bldP spid="41" grpId="0"/>
      <p:bldP spid="42" grpId="0"/>
      <p:bldP spid="45" grpId="0"/>
      <p:bldP spid="46" grpId="0"/>
      <p:bldP spid="47" grpId="0"/>
      <p:bldP spid="50" grpId="0"/>
      <p:bldP spid="51" grpId="0"/>
      <p:bldP spid="53" grpId="0"/>
      <p:bldP spid="59" grpId="0"/>
      <p:bldP spid="60" grpId="0"/>
      <p:bldP spid="6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525</Words>
  <Application>Microsoft Office PowerPoint</Application>
  <PresentationFormat>On-screen Show (4:3)</PresentationFormat>
  <Paragraphs>84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Henry David Thoreau and Civil Disobedience….</vt:lpstr>
      <vt:lpstr>Immigration/Migration of Groups in the US. </vt:lpstr>
    </vt:vector>
  </TitlesOfParts>
  <Company>Frisco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Frisco ISD</dc:creator>
  <cp:lastModifiedBy>MOORE, TARA</cp:lastModifiedBy>
  <cp:revision>22</cp:revision>
  <dcterms:created xsi:type="dcterms:W3CDTF">2014-02-26T21:01:17Z</dcterms:created>
  <dcterms:modified xsi:type="dcterms:W3CDTF">2015-02-04T20:34:06Z</dcterms:modified>
</cp:coreProperties>
</file>